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303" r:id="rId3"/>
    <p:sldId id="262" r:id="rId4"/>
    <p:sldId id="257" r:id="rId5"/>
    <p:sldId id="281" r:id="rId6"/>
    <p:sldId id="258" r:id="rId7"/>
    <p:sldId id="259" r:id="rId8"/>
    <p:sldId id="300" r:id="rId9"/>
    <p:sldId id="301" r:id="rId10"/>
    <p:sldId id="302" r:id="rId11"/>
    <p:sldId id="282" r:id="rId12"/>
    <p:sldId id="297" r:id="rId13"/>
    <p:sldId id="299" r:id="rId14"/>
    <p:sldId id="267" r:id="rId15"/>
    <p:sldId id="279" r:id="rId16"/>
    <p:sldId id="287" r:id="rId17"/>
    <p:sldId id="280" r:id="rId18"/>
    <p:sldId id="293" r:id="rId19"/>
    <p:sldId id="290" r:id="rId20"/>
    <p:sldId id="284" r:id="rId21"/>
    <p:sldId id="286" r:id="rId22"/>
    <p:sldId id="291" r:id="rId23"/>
    <p:sldId id="296" r:id="rId24"/>
    <p:sldId id="292" r:id="rId25"/>
    <p:sldId id="289" r:id="rId26"/>
    <p:sldId id="295" r:id="rId27"/>
    <p:sldId id="304" r:id="rId28"/>
    <p:sldId id="283" r:id="rId29"/>
    <p:sldId id="285" r:id="rId30"/>
    <p:sldId id="27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1"/>
  </p:normalViewPr>
  <p:slideViewPr>
    <p:cSldViewPr snapToGrid="0" snapToObjects="1">
      <p:cViewPr varScale="1">
        <p:scale>
          <a:sx n="104" d="100"/>
          <a:sy n="104" d="100"/>
        </p:scale>
        <p:origin x="360" y="200"/>
      </p:cViewPr>
      <p:guideLst/>
    </p:cSldViewPr>
  </p:slideViewPr>
  <p:outlineViewPr>
    <p:cViewPr>
      <p:scale>
        <a:sx n="33" d="100"/>
        <a:sy n="33" d="100"/>
      </p:scale>
      <p:origin x="0" y="-388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png>
</file>

<file path=ppt/media/image14.png>
</file>

<file path=ppt/media/image15.png>
</file>

<file path=ppt/media/image16.png>
</file>

<file path=ppt/media/image17.tiff>
</file>

<file path=ppt/media/image18.tiff>
</file>

<file path=ppt/media/image19.tiff>
</file>

<file path=ppt/media/image2.tiff>
</file>

<file path=ppt/media/image20.gif>
</file>

<file path=ppt/media/image3.tiff>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290002-3E2F-024D-989E-7C1D88EB1B81}" type="datetimeFigureOut">
              <a:rPr lang="en-US" smtClean="0"/>
              <a:t>6/16/18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4E2419-C770-8541-A7CC-0E0561685175}" type="slidenum">
              <a:rPr lang="en-US" smtClean="0"/>
              <a:t>‹#›</a:t>
            </a:fld>
            <a:endParaRPr lang="en-US"/>
          </a:p>
        </p:txBody>
      </p:sp>
    </p:spTree>
    <p:extLst>
      <p:ext uri="{BB962C8B-B14F-4D97-AF65-F5344CB8AC3E}">
        <p14:creationId xmlns:p14="http://schemas.microsoft.com/office/powerpoint/2010/main" val="137413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4E2419-C770-8541-A7CC-0E0561685175}" type="slidenum">
              <a:rPr lang="en-US" smtClean="0"/>
              <a:t>20</a:t>
            </a:fld>
            <a:endParaRPr lang="en-US"/>
          </a:p>
        </p:txBody>
      </p:sp>
    </p:spTree>
    <p:extLst>
      <p:ext uri="{BB962C8B-B14F-4D97-AF65-F5344CB8AC3E}">
        <p14:creationId xmlns:p14="http://schemas.microsoft.com/office/powerpoint/2010/main" val="4268214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6/16/18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6/16/18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6/16/18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6/16/18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6/16/18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6/16/18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6/16/18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6/16/18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6/16/18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data.pittsburghpa.gov/" TargetMode="External"/><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desktop.github.com/" TargetMode="External"/><Relationship Id="rId2" Type="http://schemas.openxmlformats.org/officeDocument/2006/relationships/hyperlink" Target="https://github.com/RforOperations2018/" TargetMode="External"/><Relationship Id="rId1" Type="http://schemas.openxmlformats.org/officeDocument/2006/relationships/slideLayout" Target="../slideLayouts/slideLayout4.xml"/><Relationship Id="rId4" Type="http://schemas.openxmlformats.org/officeDocument/2006/relationships/hyperlink" Target="https://github.com/join"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4.xml"/><Relationship Id="rId4" Type="http://schemas.openxmlformats.org/officeDocument/2006/relationships/image" Target="../media/image19.tiff"/></Relationships>
</file>

<file path=ppt/slides/_rels/slide28.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https://help.github.com/articles/removing-files-from-a-repository-s-history/" TargetMode="External"/><Relationship Id="rId2" Type="http://schemas.openxmlformats.org/officeDocument/2006/relationships/hyperlink" Target="https://git-scm.com/doc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RforOperations2018/CourseDocument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hyperlink" Target="https://google.github.io/styleguide/Rguide.xml#comments"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18f.gsa.gov/about/" TargetMode="External"/><Relationship Id="rId2" Type="http://schemas.openxmlformats.org/officeDocument/2006/relationships/hyperlink" Target="https://www.usds.gov/mission.html" TargetMode="External"/><Relationship Id="rId1" Type="http://schemas.openxmlformats.org/officeDocument/2006/relationships/slideLayout" Target="../slideLayouts/slideLayout4.xml"/><Relationship Id="rId5" Type="http://schemas.openxmlformats.org/officeDocument/2006/relationships/image" Target="../media/image3.tiff"/><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127" y="2183870"/>
            <a:ext cx="8361229" cy="2098226"/>
          </a:xfrm>
        </p:spPr>
        <p:txBody>
          <a:bodyPr/>
          <a:lstStyle/>
          <a:p>
            <a:r>
              <a:rPr lang="en-US" dirty="0"/>
              <a:t>R Shiny for Operations</a:t>
            </a:r>
          </a:p>
        </p:txBody>
      </p:sp>
      <p:sp>
        <p:nvSpPr>
          <p:cNvPr id="3" name="Subtitle 2"/>
          <p:cNvSpPr>
            <a:spLocks noGrp="1"/>
          </p:cNvSpPr>
          <p:nvPr>
            <p:ph type="subTitle" idx="1"/>
          </p:nvPr>
        </p:nvSpPr>
        <p:spPr>
          <a:xfrm>
            <a:off x="2679904" y="4282096"/>
            <a:ext cx="6831673" cy="1086237"/>
          </a:xfrm>
        </p:spPr>
        <p:txBody>
          <a:bodyPr/>
          <a:lstStyle/>
          <a:p>
            <a:r>
              <a:rPr lang="en-US"/>
              <a:t>Instructor: </a:t>
            </a:r>
            <a:r>
              <a:rPr lang="en-US" dirty="0"/>
              <a:t>Geoffrey Arnold</a:t>
            </a:r>
          </a:p>
        </p:txBody>
      </p:sp>
    </p:spTree>
    <p:extLst>
      <p:ext uri="{BB962C8B-B14F-4D97-AF65-F5344CB8AC3E}">
        <p14:creationId xmlns:p14="http://schemas.microsoft.com/office/powerpoint/2010/main" val="2073451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4AB16-E8E0-B34B-8801-54B847AA0B68}"/>
              </a:ext>
            </a:extLst>
          </p:cNvPr>
          <p:cNvSpPr>
            <a:spLocks noGrp="1"/>
          </p:cNvSpPr>
          <p:nvPr>
            <p:ph type="title"/>
          </p:nvPr>
        </p:nvSpPr>
        <p:spPr/>
        <p:txBody>
          <a:bodyPr/>
          <a:lstStyle/>
          <a:p>
            <a:r>
              <a:rPr lang="en-US" dirty="0"/>
              <a:t>How do you do that in Pittsburgh?</a:t>
            </a:r>
          </a:p>
        </p:txBody>
      </p:sp>
      <p:pic>
        <p:nvPicPr>
          <p:cNvPr id="6" name="Content Placeholder 5">
            <a:extLst>
              <a:ext uri="{FF2B5EF4-FFF2-40B4-BE49-F238E27FC236}">
                <a16:creationId xmlns:a16="http://schemas.microsoft.com/office/drawing/2014/main" id="{8CD6882E-E59B-024D-A338-91483BAC2F98}"/>
              </a:ext>
            </a:extLst>
          </p:cNvPr>
          <p:cNvPicPr>
            <a:picLocks noGrp="1" noChangeAspect="1"/>
          </p:cNvPicPr>
          <p:nvPr>
            <p:ph sz="half" idx="1"/>
          </p:nvPr>
        </p:nvPicPr>
        <p:blipFill>
          <a:blip r:embed="rId2"/>
          <a:stretch>
            <a:fillRect/>
          </a:stretch>
        </p:blipFill>
        <p:spPr>
          <a:xfrm>
            <a:off x="2630487" y="3111500"/>
            <a:ext cx="1930400" cy="1930400"/>
          </a:xfrm>
        </p:spPr>
      </p:pic>
      <p:sp>
        <p:nvSpPr>
          <p:cNvPr id="4" name="Content Placeholder 3">
            <a:extLst>
              <a:ext uri="{FF2B5EF4-FFF2-40B4-BE49-F238E27FC236}">
                <a16:creationId xmlns:a16="http://schemas.microsoft.com/office/drawing/2014/main" id="{F7B78243-FD80-BA47-A2D2-D40E86D061DB}"/>
              </a:ext>
            </a:extLst>
          </p:cNvPr>
          <p:cNvSpPr>
            <a:spLocks noGrp="1"/>
          </p:cNvSpPr>
          <p:nvPr>
            <p:ph sz="half" idx="2"/>
          </p:nvPr>
        </p:nvSpPr>
        <p:spPr/>
        <p:txBody>
          <a:bodyPr/>
          <a:lstStyle/>
          <a:p>
            <a:r>
              <a:rPr lang="en-US" dirty="0"/>
              <a:t>We’ve developed end-user applications in R, JS and more to help City Departments do their work by building custom applications.</a:t>
            </a:r>
          </a:p>
          <a:p>
            <a:r>
              <a:rPr lang="en-US" dirty="0"/>
              <a:t>Applications Include</a:t>
            </a:r>
          </a:p>
          <a:p>
            <a:pPr lvl="1"/>
            <a:r>
              <a:rPr lang="en-US" dirty="0">
                <a:hlinkClick r:id="rId3"/>
              </a:rPr>
              <a:t>Burgh’s Eye View </a:t>
            </a:r>
            <a:r>
              <a:rPr lang="en-US" dirty="0"/>
              <a:t>(public)</a:t>
            </a:r>
          </a:p>
          <a:p>
            <a:pPr lvl="1"/>
            <a:r>
              <a:rPr lang="en-US" dirty="0"/>
              <a:t>Maintenance Request Form</a:t>
            </a:r>
          </a:p>
          <a:p>
            <a:pPr lvl="1"/>
            <a:r>
              <a:rPr lang="en-US" dirty="0"/>
              <a:t>Pothole Dashboard</a:t>
            </a:r>
          </a:p>
          <a:p>
            <a:pPr lvl="1"/>
            <a:r>
              <a:rPr lang="en-US" dirty="0"/>
              <a:t>And more</a:t>
            </a:r>
          </a:p>
        </p:txBody>
      </p:sp>
    </p:spTree>
    <p:extLst>
      <p:ext uri="{BB962C8B-B14F-4D97-AF65-F5344CB8AC3E}">
        <p14:creationId xmlns:p14="http://schemas.microsoft.com/office/powerpoint/2010/main" val="3690344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 Projects</a:t>
            </a:r>
          </a:p>
        </p:txBody>
      </p:sp>
      <p:sp>
        <p:nvSpPr>
          <p:cNvPr id="3" name="Text Placeholder 2"/>
          <p:cNvSpPr>
            <a:spLocks noGrp="1"/>
          </p:cNvSpPr>
          <p:nvPr>
            <p:ph type="body" idx="1"/>
          </p:nvPr>
        </p:nvSpPr>
        <p:spPr/>
        <p:txBody>
          <a:bodyPr/>
          <a:lstStyle/>
          <a:p>
            <a:r>
              <a:rPr lang="en-US" dirty="0"/>
              <a:t>Easy Organize your Code</a:t>
            </a:r>
          </a:p>
        </p:txBody>
      </p:sp>
    </p:spTree>
    <p:extLst>
      <p:ext uri="{BB962C8B-B14F-4D97-AF65-F5344CB8AC3E}">
        <p14:creationId xmlns:p14="http://schemas.microsoft.com/office/powerpoint/2010/main" val="3466467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7" name="Rectangle 30">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2">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9">
            <a:extLst>
              <a:ext uri="{FF2B5EF4-FFF2-40B4-BE49-F238E27FC236}">
                <a16:creationId xmlns:a16="http://schemas.microsoft.com/office/drawing/2014/main" id="{59935AD2-3005-0B40-A68E-3A8C7F97AC62}"/>
              </a:ext>
            </a:extLst>
          </p:cNvPr>
          <p:cNvPicPr>
            <a:picLocks noGrp="1" noChangeAspect="1"/>
          </p:cNvPicPr>
          <p:nvPr>
            <p:ph idx="1"/>
          </p:nvPr>
        </p:nvPicPr>
        <p:blipFill rotWithShape="1">
          <a:blip r:embed="rId2"/>
          <a:srcRect l="2522" t="4" r="52358" b="-6"/>
          <a:stretch/>
        </p:blipFill>
        <p:spPr>
          <a:xfrm>
            <a:off x="-1" y="10"/>
            <a:ext cx="4373546" cy="6857990"/>
          </a:xfrm>
          <a:prstGeom prst="rect">
            <a:avLst/>
          </a:prstGeom>
        </p:spPr>
      </p:pic>
      <p:sp>
        <p:nvSpPr>
          <p:cNvPr id="39" name="Rectangle 34">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540428-8066-7E49-8101-8A873522207C}"/>
              </a:ext>
            </a:extLst>
          </p:cNvPr>
          <p:cNvSpPr>
            <a:spLocks noGrp="1"/>
          </p:cNvSpPr>
          <p:nvPr>
            <p:ph type="title"/>
          </p:nvPr>
        </p:nvSpPr>
        <p:spPr>
          <a:xfrm>
            <a:off x="5100824" y="685800"/>
            <a:ext cx="6176776" cy="1485900"/>
          </a:xfrm>
        </p:spPr>
        <p:txBody>
          <a:bodyPr vert="horz" lIns="91440" tIns="45720" rIns="91440" bIns="45720" rtlCol="0" anchor="t">
            <a:normAutofit/>
          </a:bodyPr>
          <a:lstStyle/>
          <a:p>
            <a:pPr>
              <a:lnSpc>
                <a:spcPct val="89000"/>
              </a:lnSpc>
            </a:pPr>
            <a:r>
              <a:rPr lang="en-US" sz="4400" cap="all" dirty="0"/>
              <a:t>Why R Projects?</a:t>
            </a:r>
          </a:p>
        </p:txBody>
      </p:sp>
      <p:sp>
        <p:nvSpPr>
          <p:cNvPr id="4" name="Text Placeholder 3">
            <a:extLst>
              <a:ext uri="{FF2B5EF4-FFF2-40B4-BE49-F238E27FC236}">
                <a16:creationId xmlns:a16="http://schemas.microsoft.com/office/drawing/2014/main" id="{06200DD0-5803-084D-8451-12E370488B06}"/>
              </a:ext>
            </a:extLst>
          </p:cNvPr>
          <p:cNvSpPr>
            <a:spLocks noGrp="1"/>
          </p:cNvSpPr>
          <p:nvPr>
            <p:ph type="body" sz="half" idx="2"/>
          </p:nvPr>
        </p:nvSpPr>
        <p:spPr>
          <a:xfrm>
            <a:off x="5100824" y="2286000"/>
            <a:ext cx="6176776" cy="3581400"/>
          </a:xfrm>
        </p:spPr>
        <p:txBody>
          <a:bodyPr vert="horz" lIns="91440" tIns="45720" rIns="91440" bIns="45720" rtlCol="0">
            <a:normAutofit/>
          </a:bodyPr>
          <a:lstStyle/>
          <a:p>
            <a:pPr marL="384048" indent="-384048">
              <a:lnSpc>
                <a:spcPct val="94000"/>
              </a:lnSpc>
              <a:spcAft>
                <a:spcPts val="200"/>
              </a:spcAft>
              <a:buFont typeface="Arial" panose="020B0604020202020204" pitchFamily="34" charset="0"/>
              <a:buChar char="•"/>
            </a:pPr>
            <a:r>
              <a:rPr lang="en-US" sz="2400" dirty="0"/>
              <a:t>R Projects are great for if you’re working on multiple analyses</a:t>
            </a:r>
          </a:p>
          <a:p>
            <a:pPr marL="384048" indent="-384048">
              <a:lnSpc>
                <a:spcPct val="94000"/>
              </a:lnSpc>
              <a:spcAft>
                <a:spcPts val="200"/>
              </a:spcAft>
              <a:buFont typeface="Arial" panose="020B0604020202020204" pitchFamily="34" charset="0"/>
              <a:buChar char="•"/>
            </a:pPr>
            <a:r>
              <a:rPr lang="en-US" sz="2400" dirty="0"/>
              <a:t>When you load a project your Objects from the last time you were working on it are brought over</a:t>
            </a:r>
          </a:p>
          <a:p>
            <a:pPr marL="384048" indent="-384048">
              <a:lnSpc>
                <a:spcPct val="94000"/>
              </a:lnSpc>
              <a:spcAft>
                <a:spcPts val="200"/>
              </a:spcAft>
              <a:buFont typeface="Arial" panose="020B0604020202020204" pitchFamily="34" charset="0"/>
              <a:buChar char="•"/>
            </a:pPr>
            <a:r>
              <a:rPr lang="en-US" sz="2400" dirty="0"/>
              <a:t>You had to reload your Libraries, as opening a project starts a new R Session.</a:t>
            </a:r>
          </a:p>
        </p:txBody>
      </p:sp>
    </p:spTree>
    <p:extLst>
      <p:ext uri="{BB962C8B-B14F-4D97-AF65-F5344CB8AC3E}">
        <p14:creationId xmlns:p14="http://schemas.microsoft.com/office/powerpoint/2010/main" val="181999624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B9F89C22-0475-4427-B7C8-0269AD40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Content Placeholder 5">
            <a:extLst>
              <a:ext uri="{FF2B5EF4-FFF2-40B4-BE49-F238E27FC236}">
                <a16:creationId xmlns:a16="http://schemas.microsoft.com/office/drawing/2014/main" id="{D314E05F-F3C6-8D4E-8ACF-8C7676F33026}"/>
              </a:ext>
            </a:extLst>
          </p:cNvPr>
          <p:cNvPicPr>
            <a:picLocks noGrp="1" noChangeAspect="1"/>
          </p:cNvPicPr>
          <p:nvPr>
            <p:ph sz="half" idx="2"/>
          </p:nvPr>
        </p:nvPicPr>
        <p:blipFill>
          <a:blip r:embed="rId2"/>
          <a:stretch>
            <a:fillRect/>
          </a:stretch>
        </p:blipFill>
        <p:spPr>
          <a:xfrm>
            <a:off x="6411641" y="2438068"/>
            <a:ext cx="5105445" cy="3366952"/>
          </a:xfrm>
          <a:prstGeom prst="rect">
            <a:avLst/>
          </a:prstGeom>
        </p:spPr>
      </p:pic>
      <p:sp>
        <p:nvSpPr>
          <p:cNvPr id="2" name="Title 1">
            <a:extLst>
              <a:ext uri="{FF2B5EF4-FFF2-40B4-BE49-F238E27FC236}">
                <a16:creationId xmlns:a16="http://schemas.microsoft.com/office/drawing/2014/main" id="{741EDB0E-3D61-B542-BF89-65E2B838EC53}"/>
              </a:ext>
            </a:extLst>
          </p:cNvPr>
          <p:cNvSpPr>
            <a:spLocks noGrp="1"/>
          </p:cNvSpPr>
          <p:nvPr>
            <p:ph type="title"/>
          </p:nvPr>
        </p:nvSpPr>
        <p:spPr>
          <a:xfrm>
            <a:off x="1023562" y="685800"/>
            <a:ext cx="10493524" cy="1485900"/>
          </a:xfrm>
        </p:spPr>
        <p:txBody>
          <a:bodyPr vert="horz" lIns="91440" tIns="45720" rIns="91440" bIns="45720" rtlCol="0" anchor="t">
            <a:normAutofit/>
          </a:bodyPr>
          <a:lstStyle/>
          <a:p>
            <a:r>
              <a:rPr lang="en-US" dirty="0"/>
              <a:t>It’s not to late to convert to all your scripts to Projects!</a:t>
            </a:r>
          </a:p>
        </p:txBody>
      </p:sp>
      <p:sp>
        <p:nvSpPr>
          <p:cNvPr id="3" name="Content Placeholder 2">
            <a:extLst>
              <a:ext uri="{FF2B5EF4-FFF2-40B4-BE49-F238E27FC236}">
                <a16:creationId xmlns:a16="http://schemas.microsoft.com/office/drawing/2014/main" id="{78B44E98-E1EC-0F43-8A05-0DAA6F289498}"/>
              </a:ext>
            </a:extLst>
          </p:cNvPr>
          <p:cNvSpPr>
            <a:spLocks noGrp="1"/>
          </p:cNvSpPr>
          <p:nvPr>
            <p:ph sz="half" idx="1"/>
          </p:nvPr>
        </p:nvSpPr>
        <p:spPr>
          <a:xfrm>
            <a:off x="1023562" y="2286000"/>
            <a:ext cx="5072437" cy="3581400"/>
          </a:xfrm>
        </p:spPr>
        <p:txBody>
          <a:bodyPr vert="horz" lIns="91440" tIns="45720" rIns="91440" bIns="45720" rtlCol="0">
            <a:normAutofit/>
          </a:bodyPr>
          <a:lstStyle/>
          <a:p>
            <a:r>
              <a:rPr lang="en-US" sz="1800" dirty="0"/>
              <a:t>If you’ve already started working on something and want to switch it to an R Project simple select Existing Directory</a:t>
            </a:r>
          </a:p>
          <a:p>
            <a:r>
              <a:rPr lang="en-US" sz="1800" dirty="0"/>
              <a:t>When you want to go back to this project you can select it from the project drop down</a:t>
            </a:r>
          </a:p>
          <a:p>
            <a:r>
              <a:rPr lang="en-US" sz="1800" dirty="0"/>
              <a:t>You can open projects in a “New Session” and have to different windows of R Studio running at the same time</a:t>
            </a:r>
          </a:p>
          <a:p>
            <a:pPr lvl="1"/>
            <a:r>
              <a:rPr lang="en-US" sz="1800" dirty="0"/>
              <a:t>Multitasking</a:t>
            </a:r>
          </a:p>
        </p:txBody>
      </p:sp>
    </p:spTree>
    <p:extLst>
      <p:ext uri="{BB962C8B-B14F-4D97-AF65-F5344CB8AC3E}">
        <p14:creationId xmlns:p14="http://schemas.microsoft.com/office/powerpoint/2010/main" val="2446142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Git &amp; GitHub</a:t>
            </a:r>
          </a:p>
        </p:txBody>
      </p:sp>
      <p:sp>
        <p:nvSpPr>
          <p:cNvPr id="3" name="Text Placeholder 2"/>
          <p:cNvSpPr>
            <a:spLocks noGrp="1"/>
          </p:cNvSpPr>
          <p:nvPr>
            <p:ph type="body" idx="1"/>
          </p:nvPr>
        </p:nvSpPr>
        <p:spPr/>
        <p:txBody>
          <a:bodyPr/>
          <a:lstStyle/>
          <a:p>
            <a:r>
              <a:rPr lang="en-US" dirty="0"/>
              <a:t>The big save button in the cloud</a:t>
            </a:r>
          </a:p>
        </p:txBody>
      </p:sp>
      <p:pic>
        <p:nvPicPr>
          <p:cNvPr id="4" name="Picture 3">
            <a:extLst>
              <a:ext uri="{FF2B5EF4-FFF2-40B4-BE49-F238E27FC236}">
                <a16:creationId xmlns:a16="http://schemas.microsoft.com/office/drawing/2014/main" id="{2CB93497-6210-FC4D-9720-7BD8D739CC10}"/>
              </a:ext>
            </a:extLst>
          </p:cNvPr>
          <p:cNvPicPr>
            <a:picLocks noChangeAspect="1"/>
          </p:cNvPicPr>
          <p:nvPr/>
        </p:nvPicPr>
        <p:blipFill>
          <a:blip r:embed="rId2">
            <a:extLst>
              <a:ext uri="{BEBA8EAE-BF5A-486C-A8C5-ECC9F3942E4B}">
                <a14:imgProps xmlns:a14="http://schemas.microsoft.com/office/drawing/2010/main">
                  <a14:imgLayer>
                    <a14:imgEffect>
                      <a14:brightnessContrast bright="100000"/>
                    </a14:imgEffect>
                  </a14:imgLayer>
                </a14:imgProps>
              </a:ext>
            </a:extLst>
          </a:blip>
          <a:stretch>
            <a:fillRect/>
          </a:stretch>
        </p:blipFill>
        <p:spPr>
          <a:xfrm>
            <a:off x="2127328" y="3263990"/>
            <a:ext cx="1524000" cy="1524000"/>
          </a:xfrm>
          <a:prstGeom prst="rect">
            <a:avLst/>
          </a:prstGeom>
          <a:noFill/>
        </p:spPr>
      </p:pic>
    </p:spTree>
    <p:extLst>
      <p:ext uri="{BB962C8B-B14F-4D97-AF65-F5344CB8AC3E}">
        <p14:creationId xmlns:p14="http://schemas.microsoft.com/office/powerpoint/2010/main" val="1722406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2"/>
          <a:lstStyle/>
          <a:p>
            <a:r>
              <a:rPr lang="en-US" dirty="0"/>
              <a:t>GitHub</a:t>
            </a:r>
            <a:br>
              <a:rPr lang="en-US" dirty="0"/>
            </a:br>
            <a:br>
              <a:rPr lang="en-US" dirty="0"/>
            </a:br>
            <a:r>
              <a:rPr lang="en-US" dirty="0"/>
              <a:t>What to do:</a:t>
            </a:r>
          </a:p>
        </p:txBody>
      </p:sp>
      <p:sp>
        <p:nvSpPr>
          <p:cNvPr id="3" name="Content Placeholder 2"/>
          <p:cNvSpPr>
            <a:spLocks noGrp="1"/>
          </p:cNvSpPr>
          <p:nvPr>
            <p:ph sz="half" idx="1"/>
          </p:nvPr>
        </p:nvSpPr>
        <p:spPr/>
        <p:txBody>
          <a:bodyPr/>
          <a:lstStyle/>
          <a:p>
            <a:r>
              <a:rPr lang="en-US" dirty="0"/>
              <a:t>All course materials are available through GitHub: </a:t>
            </a:r>
            <a:r>
              <a:rPr lang="en-US" dirty="0">
                <a:hlinkClick r:id="rId2"/>
              </a:rPr>
              <a:t>https://github.com/RforOperations2018/</a:t>
            </a:r>
            <a:endParaRPr lang="en-US" dirty="0"/>
          </a:p>
          <a:p>
            <a:r>
              <a:rPr lang="en-US" dirty="0"/>
              <a:t>Download GitHub for Desktop: </a:t>
            </a:r>
            <a:r>
              <a:rPr lang="en-US" dirty="0">
                <a:hlinkClick r:id="rId3"/>
              </a:rPr>
              <a:t>https://desktop.github.com/</a:t>
            </a:r>
            <a:endParaRPr lang="en-US" dirty="0"/>
          </a:p>
          <a:p>
            <a:endParaRPr lang="en-US" dirty="0"/>
          </a:p>
        </p:txBody>
      </p:sp>
      <p:sp>
        <p:nvSpPr>
          <p:cNvPr id="4" name="Content Placeholder 3"/>
          <p:cNvSpPr>
            <a:spLocks noGrp="1"/>
          </p:cNvSpPr>
          <p:nvPr>
            <p:ph sz="half" idx="2"/>
          </p:nvPr>
        </p:nvSpPr>
        <p:spPr/>
        <p:txBody>
          <a:bodyPr/>
          <a:lstStyle/>
          <a:p>
            <a:r>
              <a:rPr lang="en-US" dirty="0"/>
              <a:t>Create an account: </a:t>
            </a:r>
            <a:r>
              <a:rPr lang="en-US" dirty="0">
                <a:hlinkClick r:id="rId4"/>
              </a:rPr>
              <a:t>https://github.com/join</a:t>
            </a:r>
            <a:endParaRPr lang="en-US" dirty="0"/>
          </a:p>
          <a:p>
            <a:r>
              <a:rPr lang="en-US" dirty="0"/>
              <a:t>Follow the Course repository (repo)</a:t>
            </a:r>
          </a:p>
          <a:p>
            <a:r>
              <a:rPr lang="en-US" dirty="0"/>
              <a:t>All of your projects should have their own GitHub repo.</a:t>
            </a:r>
          </a:p>
          <a:p>
            <a:r>
              <a:rPr lang="en-US" dirty="0"/>
              <a:t>This is so I can see what you tried, and also determine who did one on any group work.</a:t>
            </a:r>
          </a:p>
        </p:txBody>
      </p:sp>
    </p:spTree>
    <p:extLst>
      <p:ext uri="{BB962C8B-B14F-4D97-AF65-F5344CB8AC3E}">
        <p14:creationId xmlns:p14="http://schemas.microsoft.com/office/powerpoint/2010/main" val="1443175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EB88F-09A8-8046-B203-A389C9AD788F}"/>
              </a:ext>
            </a:extLst>
          </p:cNvPr>
          <p:cNvSpPr>
            <a:spLocks noGrp="1"/>
          </p:cNvSpPr>
          <p:nvPr>
            <p:ph type="title"/>
          </p:nvPr>
        </p:nvSpPr>
        <p:spPr/>
        <p:txBody>
          <a:bodyPr/>
          <a:lstStyle/>
          <a:p>
            <a:r>
              <a:rPr lang="en-US" dirty="0"/>
              <a:t>What’s all this?</a:t>
            </a:r>
          </a:p>
        </p:txBody>
      </p:sp>
      <p:sp>
        <p:nvSpPr>
          <p:cNvPr id="3" name="Content Placeholder 2">
            <a:extLst>
              <a:ext uri="{FF2B5EF4-FFF2-40B4-BE49-F238E27FC236}">
                <a16:creationId xmlns:a16="http://schemas.microsoft.com/office/drawing/2014/main" id="{6C38CA80-0CAB-5E47-8ABB-EA8041190ED9}"/>
              </a:ext>
            </a:extLst>
          </p:cNvPr>
          <p:cNvSpPr>
            <a:spLocks noGrp="1"/>
          </p:cNvSpPr>
          <p:nvPr>
            <p:ph sz="half" idx="1"/>
          </p:nvPr>
        </p:nvSpPr>
        <p:spPr>
          <a:xfrm>
            <a:off x="1371600" y="1847850"/>
            <a:ext cx="4447786" cy="3581401"/>
          </a:xfrm>
        </p:spPr>
        <p:txBody>
          <a:bodyPr/>
          <a:lstStyle/>
          <a:p>
            <a:r>
              <a:rPr lang="en-US" dirty="0"/>
              <a:t>GitHub is a form of Git.</a:t>
            </a:r>
          </a:p>
          <a:p>
            <a:r>
              <a:rPr lang="en-US" dirty="0"/>
              <a:t>So what’s Git?</a:t>
            </a:r>
          </a:p>
          <a:p>
            <a:pPr lvl="1"/>
            <a:r>
              <a:rPr lang="en-US" i="0" dirty="0"/>
              <a:t>Git “provides access control and several collaboration features such as bug tracking, feature requests, task management, and wikis for every project.” </a:t>
            </a:r>
            <a:br>
              <a:rPr lang="en-US" i="0" dirty="0"/>
            </a:br>
            <a:r>
              <a:rPr lang="en-US" i="0" dirty="0"/>
              <a:t>-Wikipedia</a:t>
            </a:r>
          </a:p>
          <a:p>
            <a:endParaRPr lang="en-US" dirty="0"/>
          </a:p>
        </p:txBody>
      </p:sp>
      <p:sp>
        <p:nvSpPr>
          <p:cNvPr id="4" name="Content Placeholder 3">
            <a:extLst>
              <a:ext uri="{FF2B5EF4-FFF2-40B4-BE49-F238E27FC236}">
                <a16:creationId xmlns:a16="http://schemas.microsoft.com/office/drawing/2014/main" id="{333A3612-1366-224B-A6F8-D752A8C56AF4}"/>
              </a:ext>
            </a:extLst>
          </p:cNvPr>
          <p:cNvSpPr>
            <a:spLocks noGrp="1"/>
          </p:cNvSpPr>
          <p:nvPr>
            <p:ph sz="half" idx="2"/>
          </p:nvPr>
        </p:nvSpPr>
        <p:spPr>
          <a:xfrm>
            <a:off x="6327695" y="3047999"/>
            <a:ext cx="4447786" cy="3581401"/>
          </a:xfrm>
        </p:spPr>
        <p:txBody>
          <a:bodyPr/>
          <a:lstStyle/>
          <a:p>
            <a:r>
              <a:rPr lang="en-US" dirty="0"/>
              <a:t>There’s also GitLab</a:t>
            </a:r>
          </a:p>
          <a:p>
            <a:r>
              <a:rPr lang="en-US" dirty="0"/>
              <a:t>GitHub was bought by Microsoft in 2018.</a:t>
            </a:r>
          </a:p>
          <a:p>
            <a:r>
              <a:rPr lang="en-US" dirty="0"/>
              <a:t>After this course you can switch to them if you have an aversion to using a Microsoft product</a:t>
            </a:r>
          </a:p>
        </p:txBody>
      </p:sp>
      <p:pic>
        <p:nvPicPr>
          <p:cNvPr id="7" name="Picture 6">
            <a:extLst>
              <a:ext uri="{FF2B5EF4-FFF2-40B4-BE49-F238E27FC236}">
                <a16:creationId xmlns:a16="http://schemas.microsoft.com/office/drawing/2014/main" id="{2DC4035E-A73E-7F4C-BF40-B0DFFB69573A}"/>
              </a:ext>
            </a:extLst>
          </p:cNvPr>
          <p:cNvPicPr>
            <a:picLocks noChangeAspect="1"/>
          </p:cNvPicPr>
          <p:nvPr/>
        </p:nvPicPr>
        <p:blipFill>
          <a:blip r:embed="rId2"/>
          <a:stretch>
            <a:fillRect/>
          </a:stretch>
        </p:blipFill>
        <p:spPr>
          <a:xfrm>
            <a:off x="2833493" y="5065242"/>
            <a:ext cx="1524000" cy="1524000"/>
          </a:xfrm>
          <a:prstGeom prst="rect">
            <a:avLst/>
          </a:prstGeom>
        </p:spPr>
      </p:pic>
      <p:pic>
        <p:nvPicPr>
          <p:cNvPr id="8" name="Picture 7">
            <a:extLst>
              <a:ext uri="{FF2B5EF4-FFF2-40B4-BE49-F238E27FC236}">
                <a16:creationId xmlns:a16="http://schemas.microsoft.com/office/drawing/2014/main" id="{C6FB7409-E66D-5B4C-8C63-5D44ED0B06EB}"/>
              </a:ext>
            </a:extLst>
          </p:cNvPr>
          <p:cNvPicPr>
            <a:picLocks noChangeAspect="1"/>
          </p:cNvPicPr>
          <p:nvPr/>
        </p:nvPicPr>
        <p:blipFill>
          <a:blip r:embed="rId3"/>
          <a:stretch>
            <a:fillRect/>
          </a:stretch>
        </p:blipFill>
        <p:spPr>
          <a:xfrm>
            <a:off x="7644137" y="1233097"/>
            <a:ext cx="1814902" cy="1814902"/>
          </a:xfrm>
          <a:prstGeom prst="rect">
            <a:avLst/>
          </a:prstGeom>
        </p:spPr>
      </p:pic>
    </p:spTree>
    <p:extLst>
      <p:ext uri="{BB962C8B-B14F-4D97-AF65-F5344CB8AC3E}">
        <p14:creationId xmlns:p14="http://schemas.microsoft.com/office/powerpoint/2010/main" val="1154050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solidFill>
          <a:effectLst/>
        </p:spPr>
      </p:sp>
      <p:sp>
        <p:nvSpPr>
          <p:cNvPr id="16" name="Rectangle 15" title="Side bar">
            <a:extLst>
              <a:ext uri="{FF2B5EF4-FFF2-40B4-BE49-F238E27FC236}">
                <a16:creationId xmlns:a16="http://schemas.microsoft.com/office/drawing/2014/main" id="{2793B903-AB42-42A0-AE97-93D366679CA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title="Side bar">
            <a:extLst>
              <a:ext uri="{FF2B5EF4-FFF2-40B4-BE49-F238E27FC236}">
                <a16:creationId xmlns:a16="http://schemas.microsoft.com/office/drawing/2014/main" id="{BEC9E7FA-3295-45ED-8253-D23F9E44E1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Content Placeholder 8"/>
          <p:cNvPicPr>
            <a:picLocks noGrp="1" noChangeAspect="1"/>
          </p:cNvPicPr>
          <p:nvPr>
            <p:ph idx="1"/>
          </p:nvPr>
        </p:nvPicPr>
        <p:blipFill>
          <a:blip r:embed="rId2"/>
          <a:stretch>
            <a:fillRect/>
          </a:stretch>
        </p:blipFill>
        <p:spPr>
          <a:xfrm>
            <a:off x="478095" y="922835"/>
            <a:ext cx="7382572" cy="5315450"/>
          </a:xfrm>
          <a:prstGeom prst="rect">
            <a:avLst/>
          </a:prstGeom>
        </p:spPr>
      </p:pic>
      <p:sp>
        <p:nvSpPr>
          <p:cNvPr id="5" name="Title 4"/>
          <p:cNvSpPr>
            <a:spLocks noGrp="1"/>
          </p:cNvSpPr>
          <p:nvPr>
            <p:ph type="title"/>
          </p:nvPr>
        </p:nvSpPr>
        <p:spPr>
          <a:xfrm>
            <a:off x="7860667" y="685800"/>
            <a:ext cx="3656419" cy="1485900"/>
          </a:xfrm>
        </p:spPr>
        <p:txBody>
          <a:bodyPr vert="horz" lIns="91440" tIns="45720" rIns="91440" bIns="45720" rtlCol="0" anchor="t">
            <a:normAutofit/>
          </a:bodyPr>
          <a:lstStyle/>
          <a:p>
            <a:pPr>
              <a:lnSpc>
                <a:spcPct val="89000"/>
              </a:lnSpc>
            </a:pPr>
            <a:r>
              <a:rPr lang="en-US" sz="4400" dirty="0"/>
              <a:t>How to use Github</a:t>
            </a:r>
          </a:p>
        </p:txBody>
      </p:sp>
      <p:sp>
        <p:nvSpPr>
          <p:cNvPr id="8" name="Text Placeholder 7"/>
          <p:cNvSpPr>
            <a:spLocks noGrp="1"/>
          </p:cNvSpPr>
          <p:nvPr>
            <p:ph type="body" sz="half" idx="2"/>
          </p:nvPr>
        </p:nvSpPr>
        <p:spPr>
          <a:xfrm>
            <a:off x="7860667" y="2286000"/>
            <a:ext cx="3656419" cy="3581400"/>
          </a:xfrm>
        </p:spPr>
        <p:txBody>
          <a:bodyPr vert="horz" lIns="91440" tIns="45720" rIns="91440" bIns="45720" rtlCol="0">
            <a:normAutofit/>
          </a:bodyPr>
          <a:lstStyle/>
          <a:p>
            <a:pPr marL="384048" indent="-384048">
              <a:lnSpc>
                <a:spcPct val="94000"/>
              </a:lnSpc>
              <a:spcAft>
                <a:spcPts val="200"/>
              </a:spcAft>
              <a:buFont typeface="Arial" charset="0"/>
              <a:buChar char="•"/>
            </a:pPr>
            <a:r>
              <a:rPr lang="en-US" sz="2800" dirty="0"/>
              <a:t>Select lines to “commit” to your code, add comments and title each commit.</a:t>
            </a:r>
          </a:p>
        </p:txBody>
      </p:sp>
    </p:spTree>
    <p:extLst>
      <p:ext uri="{BB962C8B-B14F-4D97-AF65-F5344CB8AC3E}">
        <p14:creationId xmlns:p14="http://schemas.microsoft.com/office/powerpoint/2010/main" val="3798482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509EB40-AF66-7945-A3D8-91ECE467B0EB}"/>
              </a:ext>
            </a:extLst>
          </p:cNvPr>
          <p:cNvSpPr>
            <a:spLocks noGrp="1"/>
          </p:cNvSpPr>
          <p:nvPr>
            <p:ph type="title"/>
          </p:nvPr>
        </p:nvSpPr>
        <p:spPr/>
        <p:txBody>
          <a:bodyPr/>
          <a:lstStyle/>
          <a:p>
            <a:r>
              <a:rPr lang="en-US" dirty="0"/>
              <a:t>Important things</a:t>
            </a:r>
          </a:p>
        </p:txBody>
      </p:sp>
      <p:sp>
        <p:nvSpPr>
          <p:cNvPr id="6" name="Content Placeholder 5">
            <a:extLst>
              <a:ext uri="{FF2B5EF4-FFF2-40B4-BE49-F238E27FC236}">
                <a16:creationId xmlns:a16="http://schemas.microsoft.com/office/drawing/2014/main" id="{D1723765-EE9B-E948-B965-575812AAC71F}"/>
              </a:ext>
            </a:extLst>
          </p:cNvPr>
          <p:cNvSpPr>
            <a:spLocks noGrp="1"/>
          </p:cNvSpPr>
          <p:nvPr>
            <p:ph sz="half" idx="1"/>
          </p:nvPr>
        </p:nvSpPr>
        <p:spPr/>
        <p:txBody>
          <a:bodyPr/>
          <a:lstStyle/>
          <a:p>
            <a:r>
              <a:rPr lang="en-US" dirty="0"/>
              <a:t>.</a:t>
            </a:r>
            <a:r>
              <a:rPr lang="en-US" dirty="0" err="1"/>
              <a:t>gitignore</a:t>
            </a:r>
            <a:r>
              <a:rPr lang="en-US" dirty="0"/>
              <a:t> File</a:t>
            </a:r>
          </a:p>
          <a:p>
            <a:pPr lvl="1"/>
            <a:r>
              <a:rPr lang="en-US" dirty="0"/>
              <a:t>This is where you can hide things from the public repo.</a:t>
            </a:r>
          </a:p>
          <a:p>
            <a:pPr lvl="1"/>
            <a:r>
              <a:rPr lang="en-US" dirty="0"/>
              <a:t>Good for passwords or really large files</a:t>
            </a:r>
          </a:p>
          <a:p>
            <a:r>
              <a:rPr lang="en-US" dirty="0"/>
              <a:t>You don’t have to do all of your commits from your last change at once.</a:t>
            </a:r>
          </a:p>
          <a:p>
            <a:r>
              <a:rPr lang="en-US" dirty="0"/>
              <a:t>This is helpful if you changed multiple things that were unrelated.</a:t>
            </a:r>
          </a:p>
        </p:txBody>
      </p:sp>
      <p:sp>
        <p:nvSpPr>
          <p:cNvPr id="7" name="Content Placeholder 6">
            <a:extLst>
              <a:ext uri="{FF2B5EF4-FFF2-40B4-BE49-F238E27FC236}">
                <a16:creationId xmlns:a16="http://schemas.microsoft.com/office/drawing/2014/main" id="{FD9B8F8C-1A57-2841-ACB4-EB924DEA4888}"/>
              </a:ext>
            </a:extLst>
          </p:cNvPr>
          <p:cNvSpPr>
            <a:spLocks noGrp="1"/>
          </p:cNvSpPr>
          <p:nvPr>
            <p:ph sz="half" idx="2"/>
          </p:nvPr>
        </p:nvSpPr>
        <p:spPr>
          <a:xfrm>
            <a:off x="6525014" y="3199369"/>
            <a:ext cx="4447786" cy="1754660"/>
          </a:xfrm>
          <a:solidFill>
            <a:schemeClr val="accent2"/>
          </a:solidFill>
          <a:ln>
            <a:solidFill>
              <a:schemeClr val="accent1"/>
            </a:solidFill>
          </a:ln>
        </p:spPr>
        <p:txBody>
          <a:bodyPr/>
          <a:lstStyle/>
          <a:p>
            <a:r>
              <a:rPr lang="en-US" dirty="0"/>
              <a:t>Best practices:</a:t>
            </a:r>
          </a:p>
          <a:p>
            <a:pPr lvl="1"/>
            <a:r>
              <a:rPr lang="en-US" dirty="0"/>
              <a:t>Save all passwords, API keys in an “.</a:t>
            </a:r>
            <a:r>
              <a:rPr lang="en-US" dirty="0" err="1"/>
              <a:t>REnviron</a:t>
            </a:r>
            <a:r>
              <a:rPr lang="en-US" dirty="0"/>
              <a:t>” file or some of file type and add that file to load into your application</a:t>
            </a:r>
          </a:p>
        </p:txBody>
      </p:sp>
    </p:spTree>
    <p:extLst>
      <p:ext uri="{BB962C8B-B14F-4D97-AF65-F5344CB8AC3E}">
        <p14:creationId xmlns:p14="http://schemas.microsoft.com/office/powerpoint/2010/main" val="2441286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E16D45-9ED0-4C47-99D0-FFD6DE0C0182}"/>
              </a:ext>
            </a:extLst>
          </p:cNvPr>
          <p:cNvSpPr/>
          <p:nvPr/>
        </p:nvSpPr>
        <p:spPr>
          <a:xfrm>
            <a:off x="0" y="1594023"/>
            <a:ext cx="12192000" cy="3416320"/>
          </a:xfrm>
          <a:prstGeom prst="rect">
            <a:avLst/>
          </a:prstGeom>
          <a:noFill/>
        </p:spPr>
        <p:txBody>
          <a:bodyPr wrap="square" lIns="91440" tIns="45720" rIns="91440" bIns="45720">
            <a:spAutoFit/>
          </a:bodyPr>
          <a:lstStyle/>
          <a:p>
            <a:pPr algn="ctr"/>
            <a:r>
              <a:rPr lang="en-US" sz="7200" dirty="0">
                <a:ln w="0"/>
                <a:solidFill>
                  <a:schemeClr val="accent1"/>
                </a:solidFill>
                <a:effectLst>
                  <a:outerShdw blurRad="38100" dist="25400" dir="5400000" algn="ctr" rotWithShape="0">
                    <a:srgbClr val="6E747A">
                      <a:alpha val="43000"/>
                    </a:srgbClr>
                  </a:outerShdw>
                </a:effectLst>
              </a:rPr>
              <a:t>Show </a:t>
            </a:r>
            <a:br>
              <a:rPr lang="en-US" sz="7200" dirty="0">
                <a:ln w="0"/>
                <a:solidFill>
                  <a:schemeClr val="accent1"/>
                </a:solidFill>
                <a:effectLst>
                  <a:outerShdw blurRad="38100" dist="25400" dir="5400000" algn="ctr" rotWithShape="0">
                    <a:srgbClr val="6E747A">
                      <a:alpha val="43000"/>
                    </a:srgbClr>
                  </a:outerShdw>
                </a:effectLst>
              </a:rPr>
            </a:br>
            <a:r>
              <a:rPr lang="en-US" sz="7200" dirty="0">
                <a:ln w="0"/>
                <a:solidFill>
                  <a:schemeClr val="accent1"/>
                </a:solidFill>
                <a:effectLst>
                  <a:outerShdw blurRad="38100" dist="25400" dir="5400000" algn="ctr" rotWithShape="0">
                    <a:srgbClr val="6E747A">
                      <a:alpha val="43000"/>
                    </a:srgbClr>
                  </a:outerShdw>
                </a:effectLst>
              </a:rPr>
              <a:t>&amp; </a:t>
            </a:r>
            <a:br>
              <a:rPr lang="en-US" sz="7200" dirty="0">
                <a:ln w="0"/>
                <a:solidFill>
                  <a:schemeClr val="accent1"/>
                </a:solidFill>
                <a:effectLst>
                  <a:outerShdw blurRad="38100" dist="25400" dir="5400000" algn="ctr" rotWithShape="0">
                    <a:srgbClr val="6E747A">
                      <a:alpha val="43000"/>
                    </a:srgbClr>
                  </a:outerShdw>
                </a:effectLst>
              </a:rPr>
            </a:br>
            <a:r>
              <a:rPr lang="en-US" sz="7200" dirty="0">
                <a:ln w="0"/>
                <a:solidFill>
                  <a:schemeClr val="accent1"/>
                </a:solidFill>
                <a:effectLst>
                  <a:outerShdw blurRad="38100" dist="25400" dir="5400000" algn="ctr" rotWithShape="0">
                    <a:srgbClr val="6E747A">
                      <a:alpha val="43000"/>
                    </a:srgbClr>
                  </a:outerShdw>
                </a:effectLst>
              </a:rPr>
              <a:t>Tell</a:t>
            </a:r>
          </a:p>
        </p:txBody>
      </p:sp>
    </p:spTree>
    <p:extLst>
      <p:ext uri="{BB962C8B-B14F-4D97-AF65-F5344CB8AC3E}">
        <p14:creationId xmlns:p14="http://schemas.microsoft.com/office/powerpoint/2010/main" val="1026492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2154F-D6EE-6C4D-BF15-6F9C08EE6762}"/>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69E2ED1-E512-0C47-A023-3FA424FF8E18}"/>
              </a:ext>
            </a:extLst>
          </p:cNvPr>
          <p:cNvSpPr>
            <a:spLocks noGrp="1"/>
          </p:cNvSpPr>
          <p:nvPr>
            <p:ph idx="1"/>
          </p:nvPr>
        </p:nvSpPr>
        <p:spPr/>
        <p:txBody>
          <a:bodyPr/>
          <a:lstStyle/>
          <a:p>
            <a:r>
              <a:rPr lang="en-US" dirty="0"/>
              <a:t>Course Details</a:t>
            </a:r>
          </a:p>
          <a:p>
            <a:r>
              <a:rPr lang="en-US" dirty="0"/>
              <a:t>Intro to Digital Services</a:t>
            </a:r>
          </a:p>
          <a:p>
            <a:r>
              <a:rPr lang="en-US" dirty="0"/>
              <a:t>R Projects</a:t>
            </a:r>
          </a:p>
          <a:p>
            <a:r>
              <a:rPr lang="en-US" dirty="0"/>
              <a:t>Git &amp; GitHub</a:t>
            </a:r>
          </a:p>
        </p:txBody>
      </p:sp>
    </p:spTree>
    <p:extLst>
      <p:ext uri="{BB962C8B-B14F-4D97-AF65-F5344CB8AC3E}">
        <p14:creationId xmlns:p14="http://schemas.microsoft.com/office/powerpoint/2010/main" val="985176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4"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4" name="Picture 3">
            <a:extLst>
              <a:ext uri="{FF2B5EF4-FFF2-40B4-BE49-F238E27FC236}">
                <a16:creationId xmlns:a16="http://schemas.microsoft.com/office/drawing/2014/main" id="{959C799B-BFC3-D54E-B1BB-30D2642B7C26}"/>
              </a:ext>
            </a:extLst>
          </p:cNvPr>
          <p:cNvPicPr>
            <a:picLocks noChangeAspect="1"/>
          </p:cNvPicPr>
          <p:nvPr/>
        </p:nvPicPr>
        <p:blipFill rotWithShape="1">
          <a:blip r:embed="rId3"/>
          <a:srcRect r="8148"/>
          <a:stretch/>
        </p:blipFill>
        <p:spPr>
          <a:xfrm>
            <a:off x="20" y="10"/>
            <a:ext cx="12191980" cy="6859300"/>
          </a:xfrm>
          <a:prstGeom prst="rect">
            <a:avLst/>
          </a:prstGeom>
        </p:spPr>
      </p:pic>
      <p:sp>
        <p:nvSpPr>
          <p:cNvPr id="26" name="Rectangle 25">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sp>
      <p:sp>
        <p:nvSpPr>
          <p:cNvPr id="35"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sp>
      <p:sp>
        <p:nvSpPr>
          <p:cNvPr id="2" name="Title 1">
            <a:extLst>
              <a:ext uri="{FF2B5EF4-FFF2-40B4-BE49-F238E27FC236}">
                <a16:creationId xmlns:a16="http://schemas.microsoft.com/office/drawing/2014/main" id="{81F46BE3-9A1D-8140-8CD8-7F41E1E11094}"/>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cap="all">
                <a:solidFill>
                  <a:schemeClr val="bg2"/>
                </a:solidFill>
              </a:rPr>
              <a:t>Git in R Studio</a:t>
            </a:r>
          </a:p>
        </p:txBody>
      </p:sp>
      <p:sp>
        <p:nvSpPr>
          <p:cNvPr id="3" name="Content Placeholder 2">
            <a:extLst>
              <a:ext uri="{FF2B5EF4-FFF2-40B4-BE49-F238E27FC236}">
                <a16:creationId xmlns:a16="http://schemas.microsoft.com/office/drawing/2014/main" id="{A86BC366-7097-E54D-B525-148093A75D98}"/>
              </a:ext>
            </a:extLst>
          </p:cNvPr>
          <p:cNvSpPr>
            <a:spLocks noGrp="1"/>
          </p:cNvSpPr>
          <p:nvPr>
            <p:ph idx="1"/>
          </p:nvPr>
        </p:nvSpPr>
        <p:spPr>
          <a:xfrm>
            <a:off x="2679906" y="3956279"/>
            <a:ext cx="6831673" cy="1086237"/>
          </a:xfrm>
        </p:spPr>
        <p:txBody>
          <a:bodyPr vert="horz" lIns="91440" tIns="45720" rIns="91440" bIns="45720" rtlCol="0">
            <a:normAutofit/>
          </a:bodyPr>
          <a:lstStyle/>
          <a:p>
            <a:pPr marL="0" indent="0" algn="ctr">
              <a:lnSpc>
                <a:spcPct val="112000"/>
              </a:lnSpc>
              <a:spcBef>
                <a:spcPts val="0"/>
              </a:spcBef>
              <a:spcAft>
                <a:spcPts val="600"/>
              </a:spcAft>
              <a:buNone/>
            </a:pPr>
            <a:r>
              <a:rPr lang="en-US" sz="2300" dirty="0">
                <a:solidFill>
                  <a:schemeClr val="bg2"/>
                </a:solidFill>
              </a:rPr>
              <a:t>Once you’ve installed GitHub Desktop, you don’t have to use Desktop</a:t>
            </a:r>
          </a:p>
        </p:txBody>
      </p:sp>
    </p:spTree>
    <p:extLst>
      <p:ext uri="{BB962C8B-B14F-4D97-AF65-F5344CB8AC3E}">
        <p14:creationId xmlns:p14="http://schemas.microsoft.com/office/powerpoint/2010/main" val="38894976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3" name="Rectangle 12">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FEA79F6-63E2-A343-A130-01F60B093435}"/>
              </a:ext>
            </a:extLst>
          </p:cNvPr>
          <p:cNvPicPr>
            <a:picLocks noChangeAspect="1"/>
          </p:cNvPicPr>
          <p:nvPr/>
        </p:nvPicPr>
        <p:blipFill>
          <a:blip r:embed="rId2"/>
          <a:stretch>
            <a:fillRect/>
          </a:stretch>
        </p:blipFill>
        <p:spPr>
          <a:xfrm>
            <a:off x="634275" y="1912803"/>
            <a:ext cx="6900380" cy="3032393"/>
          </a:xfrm>
          <a:prstGeom prst="rect">
            <a:avLst/>
          </a:prstGeom>
        </p:spPr>
      </p:pic>
      <p:sp>
        <p:nvSpPr>
          <p:cNvPr id="15"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6D75FD96-0C64-734C-9B4F-B74BF0E36518}"/>
              </a:ext>
            </a:extLst>
          </p:cNvPr>
          <p:cNvSpPr>
            <a:spLocks noGrp="1"/>
          </p:cNvSpPr>
          <p:nvPr>
            <p:ph type="title"/>
          </p:nvPr>
        </p:nvSpPr>
        <p:spPr>
          <a:xfrm>
            <a:off x="8569666" y="1314922"/>
            <a:ext cx="3176246" cy="3000139"/>
          </a:xfrm>
        </p:spPr>
        <p:txBody>
          <a:bodyPr vert="horz" lIns="91440" tIns="45720" rIns="91440" bIns="45720" rtlCol="0" anchor="b">
            <a:normAutofit/>
          </a:bodyPr>
          <a:lstStyle/>
          <a:p>
            <a:r>
              <a:rPr lang="en-US" sz="4800" cap="all"/>
              <a:t>Where is it?</a:t>
            </a:r>
          </a:p>
        </p:txBody>
      </p:sp>
      <p:sp>
        <p:nvSpPr>
          <p:cNvPr id="3" name="Content Placeholder 2">
            <a:extLst>
              <a:ext uri="{FF2B5EF4-FFF2-40B4-BE49-F238E27FC236}">
                <a16:creationId xmlns:a16="http://schemas.microsoft.com/office/drawing/2014/main" id="{4DA0C28D-0C21-E74E-A017-56E76ACFF9E7}"/>
              </a:ext>
            </a:extLst>
          </p:cNvPr>
          <p:cNvSpPr>
            <a:spLocks noGrp="1"/>
          </p:cNvSpPr>
          <p:nvPr>
            <p:ph idx="1"/>
          </p:nvPr>
        </p:nvSpPr>
        <p:spPr>
          <a:xfrm>
            <a:off x="8569666" y="4458645"/>
            <a:ext cx="3176246" cy="1656413"/>
          </a:xfrm>
        </p:spPr>
        <p:txBody>
          <a:bodyPr vert="horz" lIns="91440" tIns="45720" rIns="91440" bIns="45720" rtlCol="0">
            <a:normAutofit/>
          </a:bodyPr>
          <a:lstStyle/>
          <a:p>
            <a:pPr marL="0" indent="0">
              <a:lnSpc>
                <a:spcPct val="112000"/>
              </a:lnSpc>
              <a:spcBef>
                <a:spcPts val="0"/>
              </a:spcBef>
              <a:spcAft>
                <a:spcPts val="600"/>
              </a:spcAft>
              <a:buNone/>
            </a:pPr>
            <a:r>
              <a:rPr lang="en-US" dirty="0"/>
              <a:t>In your top right tabs</a:t>
            </a:r>
          </a:p>
          <a:p>
            <a:pPr marL="0" indent="0">
              <a:lnSpc>
                <a:spcPct val="112000"/>
              </a:lnSpc>
              <a:spcBef>
                <a:spcPts val="0"/>
              </a:spcBef>
              <a:spcAft>
                <a:spcPts val="600"/>
              </a:spcAft>
              <a:buNone/>
            </a:pPr>
            <a:r>
              <a:rPr lang="en-US" dirty="0"/>
              <a:t>Note: You’ll probably need to restart </a:t>
            </a:r>
            <a:r>
              <a:rPr lang="en-US" dirty="0" err="1"/>
              <a:t>RStudio</a:t>
            </a:r>
            <a:r>
              <a:rPr lang="en-US" dirty="0"/>
              <a:t> </a:t>
            </a:r>
          </a:p>
        </p:txBody>
      </p:sp>
    </p:spTree>
    <p:extLst>
      <p:ext uri="{BB962C8B-B14F-4D97-AF65-F5344CB8AC3E}">
        <p14:creationId xmlns:p14="http://schemas.microsoft.com/office/powerpoint/2010/main" val="168465596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6"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9" name="Rectangle 18">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9">
            <a:extLst>
              <a:ext uri="{FF2B5EF4-FFF2-40B4-BE49-F238E27FC236}">
                <a16:creationId xmlns:a16="http://schemas.microsoft.com/office/drawing/2014/main" id="{59935AD2-3005-0B40-A68E-3A8C7F97AC62}"/>
              </a:ext>
            </a:extLst>
          </p:cNvPr>
          <p:cNvPicPr>
            <a:picLocks noGrp="1" noChangeAspect="1"/>
          </p:cNvPicPr>
          <p:nvPr>
            <p:ph idx="1"/>
          </p:nvPr>
        </p:nvPicPr>
        <p:blipFill>
          <a:blip r:embed="rId2"/>
          <a:stretch>
            <a:fillRect/>
          </a:stretch>
        </p:blipFill>
        <p:spPr>
          <a:xfrm>
            <a:off x="634275" y="987990"/>
            <a:ext cx="6900380" cy="4882019"/>
          </a:xfrm>
          <a:prstGeom prst="rect">
            <a:avLst/>
          </a:prstGeom>
        </p:spPr>
      </p:pic>
      <p:sp>
        <p:nvSpPr>
          <p:cNvPr id="21"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4D540428-8066-7E49-8101-8A873522207C}"/>
              </a:ext>
            </a:extLst>
          </p:cNvPr>
          <p:cNvSpPr>
            <a:spLocks noGrp="1"/>
          </p:cNvSpPr>
          <p:nvPr>
            <p:ph type="title"/>
          </p:nvPr>
        </p:nvSpPr>
        <p:spPr>
          <a:xfrm>
            <a:off x="8569666" y="1314922"/>
            <a:ext cx="3176246" cy="3000139"/>
          </a:xfrm>
        </p:spPr>
        <p:txBody>
          <a:bodyPr vert="horz" lIns="91440" tIns="45720" rIns="91440" bIns="45720" rtlCol="0" anchor="b">
            <a:normAutofit/>
          </a:bodyPr>
          <a:lstStyle/>
          <a:p>
            <a:pPr>
              <a:lnSpc>
                <a:spcPct val="89000"/>
              </a:lnSpc>
            </a:pPr>
            <a:r>
              <a:rPr lang="en-US" sz="4400" cap="all"/>
              <a:t>Linking an R Project and GitHub</a:t>
            </a:r>
          </a:p>
        </p:txBody>
      </p:sp>
    </p:spTree>
    <p:extLst>
      <p:ext uri="{BB962C8B-B14F-4D97-AF65-F5344CB8AC3E}">
        <p14:creationId xmlns:p14="http://schemas.microsoft.com/office/powerpoint/2010/main" val="242669798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9546892-468E-CE4E-B520-06991E455EA6}"/>
              </a:ext>
            </a:extLst>
          </p:cNvPr>
          <p:cNvPicPr>
            <a:picLocks noChangeAspect="1"/>
          </p:cNvPicPr>
          <p:nvPr/>
        </p:nvPicPr>
        <p:blipFill>
          <a:blip r:embed="rId2"/>
          <a:stretch>
            <a:fillRect/>
          </a:stretch>
        </p:blipFill>
        <p:spPr>
          <a:xfrm>
            <a:off x="634275" y="927612"/>
            <a:ext cx="6900380" cy="5002776"/>
          </a:xfrm>
          <a:prstGeom prst="rect">
            <a:avLst/>
          </a:prstGeom>
        </p:spPr>
      </p:pic>
      <p:sp>
        <p:nvSpPr>
          <p:cNvPr id="19"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4D540428-8066-7E49-8101-8A873522207C}"/>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a:t>Linking an R Project and GitHub</a:t>
            </a:r>
          </a:p>
        </p:txBody>
      </p:sp>
      <p:sp>
        <p:nvSpPr>
          <p:cNvPr id="4" name="Text Placeholder 3">
            <a:extLst>
              <a:ext uri="{FF2B5EF4-FFF2-40B4-BE49-F238E27FC236}">
                <a16:creationId xmlns:a16="http://schemas.microsoft.com/office/drawing/2014/main" id="{06200DD0-5803-084D-8451-12E370488B06}"/>
              </a:ext>
            </a:extLst>
          </p:cNvPr>
          <p:cNvSpPr>
            <a:spLocks noGrp="1"/>
          </p:cNvSpPr>
          <p:nvPr>
            <p:ph type="body" sz="half" idx="2"/>
          </p:nvPr>
        </p:nvSpPr>
        <p:spPr>
          <a:xfrm>
            <a:off x="8471423" y="2286000"/>
            <a:ext cx="3053039" cy="3931920"/>
          </a:xfrm>
        </p:spPr>
        <p:txBody>
          <a:bodyPr vert="horz" lIns="91440" tIns="45720" rIns="91440" bIns="45720" rtlCol="0" anchor="t">
            <a:normAutofit/>
          </a:bodyPr>
          <a:lstStyle/>
          <a:p>
            <a:pPr marL="384048" indent="-384048">
              <a:lnSpc>
                <a:spcPct val="94000"/>
              </a:lnSpc>
              <a:spcAft>
                <a:spcPts val="200"/>
              </a:spcAft>
            </a:pPr>
            <a:endParaRPr lang="en-US" dirty="0"/>
          </a:p>
          <a:p>
            <a:pPr marL="384048" indent="-384048"/>
            <a:r>
              <a:rPr lang="en-US" dirty="0"/>
              <a:t>	If you’re bringing in a repo from GitHub that has already been published you use the Version Control option</a:t>
            </a:r>
          </a:p>
        </p:txBody>
      </p:sp>
    </p:spTree>
    <p:extLst>
      <p:ext uri="{BB962C8B-B14F-4D97-AF65-F5344CB8AC3E}">
        <p14:creationId xmlns:p14="http://schemas.microsoft.com/office/powerpoint/2010/main" val="3711966233"/>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Rectangle 32">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9" name="Rectangle 3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E086A550-3C88-8E43-8B13-9228DDA2EF8F}"/>
              </a:ext>
            </a:extLst>
          </p:cNvPr>
          <p:cNvPicPr>
            <a:picLocks noGrp="1" noChangeAspect="1"/>
          </p:cNvPicPr>
          <p:nvPr>
            <p:ph sz="half" idx="2"/>
          </p:nvPr>
        </p:nvPicPr>
        <p:blipFill rotWithShape="1">
          <a:blip r:embed="rId2"/>
          <a:srcRect b="5045"/>
          <a:stretch/>
        </p:blipFill>
        <p:spPr>
          <a:xfrm>
            <a:off x="634275" y="1487894"/>
            <a:ext cx="6900380" cy="3882211"/>
          </a:xfrm>
          <a:prstGeom prst="rect">
            <a:avLst/>
          </a:prstGeom>
        </p:spPr>
      </p:pic>
      <p:sp>
        <p:nvSpPr>
          <p:cNvPr id="3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9DCD639C-CF3F-B441-A336-CEC16FA1DE97}"/>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cap="all"/>
              <a:t>GitHub Website</a:t>
            </a:r>
          </a:p>
        </p:txBody>
      </p:sp>
      <p:sp>
        <p:nvSpPr>
          <p:cNvPr id="8" name="Content Placeholder 7">
            <a:extLst>
              <a:ext uri="{FF2B5EF4-FFF2-40B4-BE49-F238E27FC236}">
                <a16:creationId xmlns:a16="http://schemas.microsoft.com/office/drawing/2014/main" id="{5B2D0035-9000-BF43-B468-BD44F7A3E022}"/>
              </a:ext>
            </a:extLst>
          </p:cNvPr>
          <p:cNvSpPr>
            <a:spLocks noGrp="1"/>
          </p:cNvSpPr>
          <p:nvPr>
            <p:ph sz="half" idx="1"/>
          </p:nvPr>
        </p:nvSpPr>
        <p:spPr>
          <a:xfrm>
            <a:off x="8471423" y="2286000"/>
            <a:ext cx="3053039" cy="3931920"/>
          </a:xfrm>
        </p:spPr>
        <p:txBody>
          <a:bodyPr vert="horz" lIns="91440" tIns="45720" rIns="91440" bIns="45720" rtlCol="0">
            <a:normAutofit/>
          </a:bodyPr>
          <a:lstStyle/>
          <a:p>
            <a:r>
              <a:rPr lang="en-US" sz="1600" dirty="0"/>
              <a:t>You can add repos from here or by publishing them from GitHub Desktop</a:t>
            </a:r>
          </a:p>
        </p:txBody>
      </p:sp>
    </p:spTree>
    <p:extLst>
      <p:ext uri="{BB962C8B-B14F-4D97-AF65-F5344CB8AC3E}">
        <p14:creationId xmlns:p14="http://schemas.microsoft.com/office/powerpoint/2010/main" val="2627778600"/>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E16D45-9ED0-4C47-99D0-FFD6DE0C0182}"/>
              </a:ext>
            </a:extLst>
          </p:cNvPr>
          <p:cNvSpPr/>
          <p:nvPr/>
        </p:nvSpPr>
        <p:spPr>
          <a:xfrm>
            <a:off x="0" y="1594023"/>
            <a:ext cx="12192000" cy="3416320"/>
          </a:xfrm>
          <a:prstGeom prst="rect">
            <a:avLst/>
          </a:prstGeom>
          <a:noFill/>
        </p:spPr>
        <p:txBody>
          <a:bodyPr wrap="square" lIns="91440" tIns="45720" rIns="91440" bIns="45720">
            <a:spAutoFit/>
          </a:bodyPr>
          <a:lstStyle/>
          <a:p>
            <a:pPr algn="ctr"/>
            <a:r>
              <a:rPr lang="en-US" sz="7200" dirty="0">
                <a:ln w="0"/>
                <a:solidFill>
                  <a:schemeClr val="accent1"/>
                </a:solidFill>
                <a:effectLst>
                  <a:outerShdw blurRad="38100" dist="25400" dir="5400000" algn="ctr" rotWithShape="0">
                    <a:srgbClr val="6E747A">
                      <a:alpha val="43000"/>
                    </a:srgbClr>
                  </a:outerShdw>
                </a:effectLst>
              </a:rPr>
              <a:t>Show </a:t>
            </a:r>
            <a:br>
              <a:rPr lang="en-US" sz="7200" dirty="0">
                <a:ln w="0"/>
                <a:solidFill>
                  <a:schemeClr val="accent1"/>
                </a:solidFill>
                <a:effectLst>
                  <a:outerShdw blurRad="38100" dist="25400" dir="5400000" algn="ctr" rotWithShape="0">
                    <a:srgbClr val="6E747A">
                      <a:alpha val="43000"/>
                    </a:srgbClr>
                  </a:outerShdw>
                </a:effectLst>
              </a:rPr>
            </a:br>
            <a:r>
              <a:rPr lang="en-US" sz="7200" dirty="0">
                <a:ln w="0"/>
                <a:solidFill>
                  <a:schemeClr val="accent1"/>
                </a:solidFill>
                <a:effectLst>
                  <a:outerShdw blurRad="38100" dist="25400" dir="5400000" algn="ctr" rotWithShape="0">
                    <a:srgbClr val="6E747A">
                      <a:alpha val="43000"/>
                    </a:srgbClr>
                  </a:outerShdw>
                </a:effectLst>
              </a:rPr>
              <a:t>&amp; </a:t>
            </a:r>
            <a:br>
              <a:rPr lang="en-US" sz="7200" dirty="0">
                <a:ln w="0"/>
                <a:solidFill>
                  <a:schemeClr val="accent1"/>
                </a:solidFill>
                <a:effectLst>
                  <a:outerShdw blurRad="38100" dist="25400" dir="5400000" algn="ctr" rotWithShape="0">
                    <a:srgbClr val="6E747A">
                      <a:alpha val="43000"/>
                    </a:srgbClr>
                  </a:outerShdw>
                </a:effectLst>
              </a:rPr>
            </a:br>
            <a:r>
              <a:rPr lang="en-US" sz="7200" dirty="0">
                <a:ln w="0"/>
                <a:solidFill>
                  <a:schemeClr val="accent1"/>
                </a:solidFill>
                <a:effectLst>
                  <a:outerShdw blurRad="38100" dist="25400" dir="5400000" algn="ctr" rotWithShape="0">
                    <a:srgbClr val="6E747A">
                      <a:alpha val="43000"/>
                    </a:srgbClr>
                  </a:outerShdw>
                </a:effectLst>
              </a:rPr>
              <a:t>Tell</a:t>
            </a:r>
          </a:p>
        </p:txBody>
      </p:sp>
    </p:spTree>
    <p:extLst>
      <p:ext uri="{BB962C8B-B14F-4D97-AF65-F5344CB8AC3E}">
        <p14:creationId xmlns:p14="http://schemas.microsoft.com/office/powerpoint/2010/main" val="2466072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85E77-1598-3F4C-9911-42B93C4101FD}"/>
              </a:ext>
            </a:extLst>
          </p:cNvPr>
          <p:cNvSpPr>
            <a:spLocks noGrp="1"/>
          </p:cNvSpPr>
          <p:nvPr>
            <p:ph type="title"/>
          </p:nvPr>
        </p:nvSpPr>
        <p:spPr/>
        <p:txBody>
          <a:bodyPr/>
          <a:lstStyle/>
          <a:p>
            <a:r>
              <a:rPr lang="en-US" dirty="0"/>
              <a:t>Branches</a:t>
            </a:r>
          </a:p>
        </p:txBody>
      </p:sp>
      <p:sp>
        <p:nvSpPr>
          <p:cNvPr id="3" name="Content Placeholder 2">
            <a:extLst>
              <a:ext uri="{FF2B5EF4-FFF2-40B4-BE49-F238E27FC236}">
                <a16:creationId xmlns:a16="http://schemas.microsoft.com/office/drawing/2014/main" id="{005B520E-87C3-CA4C-8B62-70E3D8A1AFC8}"/>
              </a:ext>
            </a:extLst>
          </p:cNvPr>
          <p:cNvSpPr>
            <a:spLocks noGrp="1"/>
          </p:cNvSpPr>
          <p:nvPr>
            <p:ph idx="1"/>
          </p:nvPr>
        </p:nvSpPr>
        <p:spPr>
          <a:xfrm>
            <a:off x="1371600" y="2286000"/>
            <a:ext cx="9601200" cy="914400"/>
          </a:xfrm>
        </p:spPr>
        <p:txBody>
          <a:bodyPr/>
          <a:lstStyle/>
          <a:p>
            <a:r>
              <a:rPr lang="en-US" dirty="0"/>
              <a:t>Branches are great for when you are making major revisions or testing out a change to your application that you’re not ready for.</a:t>
            </a:r>
          </a:p>
        </p:txBody>
      </p:sp>
      <p:pic>
        <p:nvPicPr>
          <p:cNvPr id="5" name="Picture 4">
            <a:extLst>
              <a:ext uri="{FF2B5EF4-FFF2-40B4-BE49-F238E27FC236}">
                <a16:creationId xmlns:a16="http://schemas.microsoft.com/office/drawing/2014/main" id="{B9D6C7D3-AB3A-7A4A-B99A-AC43948AAE34}"/>
              </a:ext>
            </a:extLst>
          </p:cNvPr>
          <p:cNvPicPr>
            <a:picLocks noChangeAspect="1"/>
          </p:cNvPicPr>
          <p:nvPr/>
        </p:nvPicPr>
        <p:blipFill>
          <a:blip r:embed="rId2"/>
          <a:stretch>
            <a:fillRect/>
          </a:stretch>
        </p:blipFill>
        <p:spPr>
          <a:xfrm>
            <a:off x="2140809" y="3771214"/>
            <a:ext cx="4025900" cy="1155700"/>
          </a:xfrm>
          <a:prstGeom prst="rect">
            <a:avLst/>
          </a:prstGeom>
        </p:spPr>
      </p:pic>
      <p:sp>
        <p:nvSpPr>
          <p:cNvPr id="6" name="Oval 5">
            <a:extLst>
              <a:ext uri="{FF2B5EF4-FFF2-40B4-BE49-F238E27FC236}">
                <a16:creationId xmlns:a16="http://schemas.microsoft.com/office/drawing/2014/main" id="{3B1FE437-100C-4745-AABB-9265EF87B86F}"/>
              </a:ext>
            </a:extLst>
          </p:cNvPr>
          <p:cNvSpPr/>
          <p:nvPr/>
        </p:nvSpPr>
        <p:spPr>
          <a:xfrm>
            <a:off x="5348246" y="4046323"/>
            <a:ext cx="951470" cy="50662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8" name="Picture 7">
            <a:extLst>
              <a:ext uri="{FF2B5EF4-FFF2-40B4-BE49-F238E27FC236}">
                <a16:creationId xmlns:a16="http://schemas.microsoft.com/office/drawing/2014/main" id="{224099B6-F18C-C14E-89D6-F2A7C3539CDD}"/>
              </a:ext>
            </a:extLst>
          </p:cNvPr>
          <p:cNvPicPr>
            <a:picLocks noChangeAspect="1"/>
          </p:cNvPicPr>
          <p:nvPr/>
        </p:nvPicPr>
        <p:blipFill>
          <a:blip r:embed="rId3"/>
          <a:stretch>
            <a:fillRect/>
          </a:stretch>
        </p:blipFill>
        <p:spPr>
          <a:xfrm>
            <a:off x="7277444" y="3879507"/>
            <a:ext cx="3098800" cy="952500"/>
          </a:xfrm>
          <a:prstGeom prst="rect">
            <a:avLst/>
          </a:prstGeom>
        </p:spPr>
      </p:pic>
      <p:sp>
        <p:nvSpPr>
          <p:cNvPr id="9" name="Oval 8">
            <a:extLst>
              <a:ext uri="{FF2B5EF4-FFF2-40B4-BE49-F238E27FC236}">
                <a16:creationId xmlns:a16="http://schemas.microsoft.com/office/drawing/2014/main" id="{527974E0-1640-954B-9FEE-EDAE042CC981}"/>
              </a:ext>
            </a:extLst>
          </p:cNvPr>
          <p:cNvSpPr/>
          <p:nvPr/>
        </p:nvSpPr>
        <p:spPr>
          <a:xfrm>
            <a:off x="8351109" y="3879507"/>
            <a:ext cx="951470" cy="50662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783698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3EB5F-8092-FB45-BF1C-05E53B62D365}"/>
              </a:ext>
            </a:extLst>
          </p:cNvPr>
          <p:cNvSpPr>
            <a:spLocks noGrp="1"/>
          </p:cNvSpPr>
          <p:nvPr>
            <p:ph type="title"/>
          </p:nvPr>
        </p:nvSpPr>
        <p:spPr/>
        <p:txBody>
          <a:bodyPr/>
          <a:lstStyle/>
          <a:p>
            <a:r>
              <a:rPr lang="en-US" dirty="0"/>
              <a:t>Getting </a:t>
            </a:r>
            <a:r>
              <a:rPr lang="en-US" dirty="0" err="1"/>
              <a:t>Halp</a:t>
            </a:r>
            <a:endParaRPr lang="en-US" dirty="0"/>
          </a:p>
        </p:txBody>
      </p:sp>
      <p:sp>
        <p:nvSpPr>
          <p:cNvPr id="3" name="Content Placeholder 2">
            <a:extLst>
              <a:ext uri="{FF2B5EF4-FFF2-40B4-BE49-F238E27FC236}">
                <a16:creationId xmlns:a16="http://schemas.microsoft.com/office/drawing/2014/main" id="{53C8F971-82EF-B140-82D2-C4C1E241D30E}"/>
              </a:ext>
            </a:extLst>
          </p:cNvPr>
          <p:cNvSpPr>
            <a:spLocks noGrp="1"/>
          </p:cNvSpPr>
          <p:nvPr>
            <p:ph sz="half" idx="1"/>
          </p:nvPr>
        </p:nvSpPr>
        <p:spPr>
          <a:xfrm>
            <a:off x="1231085" y="1556950"/>
            <a:ext cx="7468071" cy="3581401"/>
          </a:xfrm>
        </p:spPr>
        <p:txBody>
          <a:bodyPr/>
          <a:lstStyle/>
          <a:p>
            <a:r>
              <a:rPr lang="en-US" dirty="0"/>
              <a:t>Having a GitHub Repo is one of the easiest ways for me to help you in debugging your code. However check these great resources before coming to me!</a:t>
            </a:r>
          </a:p>
        </p:txBody>
      </p:sp>
      <p:pic>
        <p:nvPicPr>
          <p:cNvPr id="5" name="Picture 4">
            <a:extLst>
              <a:ext uri="{FF2B5EF4-FFF2-40B4-BE49-F238E27FC236}">
                <a16:creationId xmlns:a16="http://schemas.microsoft.com/office/drawing/2014/main" id="{B76D5503-013F-404E-89AF-0E84C0943779}"/>
              </a:ext>
            </a:extLst>
          </p:cNvPr>
          <p:cNvPicPr>
            <a:picLocks noChangeAspect="1"/>
          </p:cNvPicPr>
          <p:nvPr/>
        </p:nvPicPr>
        <p:blipFill>
          <a:blip r:embed="rId2"/>
          <a:stretch>
            <a:fillRect/>
          </a:stretch>
        </p:blipFill>
        <p:spPr>
          <a:xfrm>
            <a:off x="5482308" y="2507451"/>
            <a:ext cx="3098167" cy="4066344"/>
          </a:xfrm>
          <a:prstGeom prst="rect">
            <a:avLst/>
          </a:prstGeom>
        </p:spPr>
      </p:pic>
      <p:pic>
        <p:nvPicPr>
          <p:cNvPr id="6" name="Picture 5">
            <a:extLst>
              <a:ext uri="{FF2B5EF4-FFF2-40B4-BE49-F238E27FC236}">
                <a16:creationId xmlns:a16="http://schemas.microsoft.com/office/drawing/2014/main" id="{1C255EF9-E96F-EE46-A122-16742FE1FD93}"/>
              </a:ext>
            </a:extLst>
          </p:cNvPr>
          <p:cNvPicPr>
            <a:picLocks noChangeAspect="1"/>
          </p:cNvPicPr>
          <p:nvPr/>
        </p:nvPicPr>
        <p:blipFill>
          <a:blip r:embed="rId3"/>
          <a:stretch>
            <a:fillRect/>
          </a:stretch>
        </p:blipFill>
        <p:spPr>
          <a:xfrm>
            <a:off x="8930345" y="2171700"/>
            <a:ext cx="3100953" cy="4066344"/>
          </a:xfrm>
          <a:prstGeom prst="rect">
            <a:avLst/>
          </a:prstGeom>
        </p:spPr>
      </p:pic>
      <p:pic>
        <p:nvPicPr>
          <p:cNvPr id="7" name="Picture 6">
            <a:extLst>
              <a:ext uri="{FF2B5EF4-FFF2-40B4-BE49-F238E27FC236}">
                <a16:creationId xmlns:a16="http://schemas.microsoft.com/office/drawing/2014/main" id="{70C26D62-38A1-A945-9B76-28E8C99DB428}"/>
              </a:ext>
            </a:extLst>
          </p:cNvPr>
          <p:cNvPicPr>
            <a:picLocks noChangeAspect="1"/>
          </p:cNvPicPr>
          <p:nvPr/>
        </p:nvPicPr>
        <p:blipFill>
          <a:blip r:embed="rId4"/>
          <a:stretch>
            <a:fillRect/>
          </a:stretch>
        </p:blipFill>
        <p:spPr>
          <a:xfrm>
            <a:off x="2034271" y="2791656"/>
            <a:ext cx="3098167" cy="4066344"/>
          </a:xfrm>
          <a:prstGeom prst="rect">
            <a:avLst/>
          </a:prstGeom>
        </p:spPr>
      </p:pic>
    </p:spTree>
    <p:extLst>
      <p:ext uri="{BB962C8B-B14F-4D97-AF65-F5344CB8AC3E}">
        <p14:creationId xmlns:p14="http://schemas.microsoft.com/office/powerpoint/2010/main" val="2160352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0B9E7F-06CB-374D-9B17-F4D968F70562}"/>
              </a:ext>
            </a:extLst>
          </p:cNvPr>
          <p:cNvPicPr>
            <a:picLocks noChangeAspect="1"/>
          </p:cNvPicPr>
          <p:nvPr/>
        </p:nvPicPr>
        <p:blipFill>
          <a:blip r:embed="rId2"/>
          <a:stretch>
            <a:fillRect/>
          </a:stretch>
        </p:blipFill>
        <p:spPr>
          <a:xfrm>
            <a:off x="3402227" y="2403389"/>
            <a:ext cx="5486400" cy="3657600"/>
          </a:xfrm>
          <a:prstGeom prst="rect">
            <a:avLst/>
          </a:prstGeom>
        </p:spPr>
      </p:pic>
      <p:sp>
        <p:nvSpPr>
          <p:cNvPr id="8" name="Title 7">
            <a:extLst>
              <a:ext uri="{FF2B5EF4-FFF2-40B4-BE49-F238E27FC236}">
                <a16:creationId xmlns:a16="http://schemas.microsoft.com/office/drawing/2014/main" id="{83626EC6-2EE0-144B-9E39-40BAE97C0C30}"/>
              </a:ext>
            </a:extLst>
          </p:cNvPr>
          <p:cNvSpPr>
            <a:spLocks noGrp="1"/>
          </p:cNvSpPr>
          <p:nvPr>
            <p:ph type="title"/>
          </p:nvPr>
        </p:nvSpPr>
        <p:spPr/>
        <p:txBody>
          <a:bodyPr/>
          <a:lstStyle/>
          <a:p>
            <a:r>
              <a:rPr lang="en-US" dirty="0"/>
              <a:t>Git-</a:t>
            </a:r>
            <a:r>
              <a:rPr lang="en-US" dirty="0" err="1"/>
              <a:t>ing</a:t>
            </a:r>
            <a:r>
              <a:rPr lang="en-US" dirty="0"/>
              <a:t> in Terminal/CMD</a:t>
            </a:r>
          </a:p>
        </p:txBody>
      </p:sp>
    </p:spTree>
    <p:extLst>
      <p:ext uri="{BB962C8B-B14F-4D97-AF65-F5344CB8AC3E}">
        <p14:creationId xmlns:p14="http://schemas.microsoft.com/office/powerpoint/2010/main" val="18916702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A7C4B-7B6A-B143-8DE6-5DB680D03E99}"/>
              </a:ext>
            </a:extLst>
          </p:cNvPr>
          <p:cNvSpPr>
            <a:spLocks noGrp="1"/>
          </p:cNvSpPr>
          <p:nvPr>
            <p:ph type="title"/>
          </p:nvPr>
        </p:nvSpPr>
        <p:spPr/>
        <p:txBody>
          <a:bodyPr/>
          <a:lstStyle/>
          <a:p>
            <a:r>
              <a:rPr lang="en-US" dirty="0"/>
              <a:t>It’s actually not that scary. But, UI’s feel nice and safe</a:t>
            </a:r>
          </a:p>
        </p:txBody>
      </p:sp>
      <p:sp>
        <p:nvSpPr>
          <p:cNvPr id="3" name="Content Placeholder 2">
            <a:extLst>
              <a:ext uri="{FF2B5EF4-FFF2-40B4-BE49-F238E27FC236}">
                <a16:creationId xmlns:a16="http://schemas.microsoft.com/office/drawing/2014/main" id="{CF96D62B-3A31-BC42-9B1A-19805F7F034E}"/>
              </a:ext>
            </a:extLst>
          </p:cNvPr>
          <p:cNvSpPr>
            <a:spLocks noGrp="1"/>
          </p:cNvSpPr>
          <p:nvPr>
            <p:ph idx="1"/>
          </p:nvPr>
        </p:nvSpPr>
        <p:spPr/>
        <p:txBody>
          <a:bodyPr/>
          <a:lstStyle/>
          <a:p>
            <a:r>
              <a:rPr lang="en-US" dirty="0"/>
              <a:t>Command Line Documentation: </a:t>
            </a:r>
            <a:r>
              <a:rPr lang="en-US" dirty="0">
                <a:hlinkClick r:id="rId2"/>
              </a:rPr>
              <a:t>https://git-scm.com/docs</a:t>
            </a:r>
            <a:endParaRPr lang="en-US" dirty="0"/>
          </a:p>
          <a:p>
            <a:r>
              <a:rPr lang="en-US" dirty="0"/>
              <a:t>You’re only looking into this sort of stuff when you mess up real bad.</a:t>
            </a:r>
          </a:p>
          <a:p>
            <a:r>
              <a:rPr lang="en-US" dirty="0"/>
              <a:t>Sometimes files are too big to commit and you have to remove them from your commits (I do this often)</a:t>
            </a:r>
          </a:p>
          <a:p>
            <a:pPr lvl="1"/>
            <a:r>
              <a:rPr lang="en-US" dirty="0">
                <a:hlinkClick r:id="rId3"/>
              </a:rPr>
              <a:t>https://help.github.com/articles/removing-files-from-a-repository-s-history/</a:t>
            </a:r>
            <a:endParaRPr lang="en-US" dirty="0"/>
          </a:p>
          <a:p>
            <a:endParaRPr lang="en-US" dirty="0"/>
          </a:p>
          <a:p>
            <a:endParaRPr lang="en-US" dirty="0"/>
          </a:p>
        </p:txBody>
      </p:sp>
    </p:spTree>
    <p:extLst>
      <p:ext uri="{BB962C8B-B14F-4D97-AF65-F5344CB8AC3E}">
        <p14:creationId xmlns:p14="http://schemas.microsoft.com/office/powerpoint/2010/main" val="4168326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Details</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670513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p:nvPr>
        </p:nvSpPr>
        <p:spPr/>
        <p:txBody>
          <a:bodyPr/>
          <a:lstStyle/>
          <a:p>
            <a:r>
              <a:rPr lang="en-US" dirty="0"/>
              <a:t>REVIEW</a:t>
            </a:r>
          </a:p>
        </p:txBody>
      </p:sp>
      <p:sp>
        <p:nvSpPr>
          <p:cNvPr id="4" name="Content Placeholder 3"/>
          <p:cNvSpPr>
            <a:spLocks noGrp="1"/>
          </p:cNvSpPr>
          <p:nvPr>
            <p:ph idx="1"/>
          </p:nvPr>
        </p:nvSpPr>
        <p:spPr/>
        <p:txBody>
          <a:bodyPr/>
          <a:lstStyle/>
          <a:p>
            <a:r>
              <a:rPr lang="en-US" dirty="0"/>
              <a:t>Through this course you will be members of the Digital Services Revolution!</a:t>
            </a:r>
          </a:p>
          <a:p>
            <a:r>
              <a:rPr lang="en-US" dirty="0"/>
              <a:t>R Projects are great, they’re the best. Use them in this course and for the rest of your life.</a:t>
            </a:r>
          </a:p>
          <a:p>
            <a:r>
              <a:rPr lang="en-US" dirty="0"/>
              <a:t>Git is where all the course Documents are, it’s also where I will be taking submissions for assignments.</a:t>
            </a:r>
          </a:p>
          <a:p>
            <a:pPr lvl="1"/>
            <a:r>
              <a:rPr lang="en-US" dirty="0"/>
              <a:t>This really matter if you need assistance </a:t>
            </a:r>
          </a:p>
          <a:p>
            <a:endParaRPr lang="en-US" dirty="0"/>
          </a:p>
          <a:p>
            <a:r>
              <a:rPr lang="en-US" dirty="0"/>
              <a:t>Next Time: Intro to R Shiny &amp; Core Concepts</a:t>
            </a:r>
          </a:p>
          <a:p>
            <a:endParaRPr lang="en-US" dirty="0"/>
          </a:p>
          <a:p>
            <a:pPr lvl="1"/>
            <a:endParaRPr lang="en-US" dirty="0"/>
          </a:p>
        </p:txBody>
      </p:sp>
    </p:spTree>
    <p:extLst>
      <p:ext uri="{BB962C8B-B14F-4D97-AF65-F5344CB8AC3E}">
        <p14:creationId xmlns:p14="http://schemas.microsoft.com/office/powerpoint/2010/main" val="1525180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Logistics</a:t>
            </a:r>
          </a:p>
        </p:txBody>
      </p:sp>
      <p:sp>
        <p:nvSpPr>
          <p:cNvPr id="3" name="Content Placeholder 2"/>
          <p:cNvSpPr>
            <a:spLocks noGrp="1"/>
          </p:cNvSpPr>
          <p:nvPr>
            <p:ph idx="1"/>
          </p:nvPr>
        </p:nvSpPr>
        <p:spPr/>
        <p:txBody>
          <a:bodyPr/>
          <a:lstStyle/>
          <a:p>
            <a:r>
              <a:rPr lang="en-US" dirty="0"/>
              <a:t>There is no required text for this course, but supplemental websites and materials will be provided</a:t>
            </a:r>
          </a:p>
          <a:p>
            <a:r>
              <a:rPr lang="en-US" dirty="0"/>
              <a:t>There will 2 graded projects and 3 homework assignments</a:t>
            </a:r>
          </a:p>
          <a:p>
            <a:pPr lvl="1"/>
            <a:r>
              <a:rPr lang="en-US" dirty="0"/>
              <a:t>The lowest homework grade will be dropped</a:t>
            </a:r>
          </a:p>
          <a:p>
            <a:pPr lvl="1"/>
            <a:r>
              <a:rPr lang="en-US" dirty="0"/>
              <a:t>Each student will be required to submit their own code for assignments but working with a partner or group is encouraged.</a:t>
            </a:r>
          </a:p>
          <a:p>
            <a:r>
              <a:rPr lang="en-US" dirty="0"/>
              <a:t>Assignments will be due on Friday at Midnight</a:t>
            </a:r>
          </a:p>
          <a:p>
            <a:r>
              <a:rPr lang="en-US" dirty="0">
                <a:hlinkClick r:id="rId2"/>
              </a:rPr>
              <a:t>Syllabus &amp; </a:t>
            </a:r>
            <a:r>
              <a:rPr lang="en-US" dirty="0" err="1">
                <a:hlinkClick r:id="rId2"/>
              </a:rPr>
              <a:t>Homeworks</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210998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 Style Guide</a:t>
            </a:r>
          </a:p>
        </p:txBody>
      </p:sp>
      <p:sp>
        <p:nvSpPr>
          <p:cNvPr id="3" name="Content Placeholder 2"/>
          <p:cNvSpPr>
            <a:spLocks noGrp="1"/>
          </p:cNvSpPr>
          <p:nvPr>
            <p:ph sz="half" idx="1"/>
          </p:nvPr>
        </p:nvSpPr>
        <p:spPr>
          <a:xfrm>
            <a:off x="1371601" y="2285999"/>
            <a:ext cx="4905632" cy="2928552"/>
          </a:xfrm>
        </p:spPr>
        <p:txBody>
          <a:bodyPr>
            <a:normAutofit/>
          </a:bodyPr>
          <a:lstStyle/>
          <a:p>
            <a:r>
              <a:rPr lang="en-US" dirty="0"/>
              <a:t>We will be using the Google R Style Guide for this course: </a:t>
            </a:r>
            <a:r>
              <a:rPr lang="en-US" dirty="0">
                <a:hlinkClick r:id="rId2"/>
              </a:rPr>
              <a:t>https://google.github.io/styleguide/Rguide.xml#comments</a:t>
            </a:r>
            <a:endParaRPr lang="en-US" dirty="0"/>
          </a:p>
          <a:p>
            <a:r>
              <a:rPr lang="en-US" dirty="0"/>
              <a:t>Note the passage on commenting as all graded code will require comments so I know what your code is supposed to accomplish.</a:t>
            </a:r>
          </a:p>
        </p:txBody>
      </p:sp>
      <p:sp>
        <p:nvSpPr>
          <p:cNvPr id="7" name="Content Placeholder 6"/>
          <p:cNvSpPr>
            <a:spLocks noGrp="1"/>
          </p:cNvSpPr>
          <p:nvPr>
            <p:ph sz="half" idx="2"/>
          </p:nvPr>
        </p:nvSpPr>
        <p:spPr/>
        <p:txBody>
          <a:bodyPr>
            <a:normAutofit/>
          </a:bodyPr>
          <a:lstStyle/>
          <a:p>
            <a:endParaRPr lang="en-US" dirty="0"/>
          </a:p>
          <a:p>
            <a:endParaRPr lang="en-US" dirty="0"/>
          </a:p>
        </p:txBody>
      </p:sp>
      <p:pic>
        <p:nvPicPr>
          <p:cNvPr id="4" name="Picture 3">
            <a:extLst>
              <a:ext uri="{FF2B5EF4-FFF2-40B4-BE49-F238E27FC236}">
                <a16:creationId xmlns:a16="http://schemas.microsoft.com/office/drawing/2014/main" id="{66A07CD4-7323-B74F-9B8E-10E9061FD0C8}"/>
              </a:ext>
            </a:extLst>
          </p:cNvPr>
          <p:cNvPicPr>
            <a:picLocks noChangeAspect="1"/>
          </p:cNvPicPr>
          <p:nvPr/>
        </p:nvPicPr>
        <p:blipFill>
          <a:blip r:embed="rId3"/>
          <a:stretch>
            <a:fillRect/>
          </a:stretch>
        </p:blipFill>
        <p:spPr>
          <a:xfrm>
            <a:off x="6783975" y="0"/>
            <a:ext cx="5228463" cy="6858000"/>
          </a:xfrm>
          <a:prstGeom prst="rect">
            <a:avLst/>
          </a:prstGeom>
        </p:spPr>
      </p:pic>
      <p:sp>
        <p:nvSpPr>
          <p:cNvPr id="5" name="&quot;No&quot; Symbol 4">
            <a:extLst>
              <a:ext uri="{FF2B5EF4-FFF2-40B4-BE49-F238E27FC236}">
                <a16:creationId xmlns:a16="http://schemas.microsoft.com/office/drawing/2014/main" id="{F41209F1-630A-204D-BBCB-6DFC0D4CE3C8}"/>
              </a:ext>
            </a:extLst>
          </p:cNvPr>
          <p:cNvSpPr/>
          <p:nvPr/>
        </p:nvSpPr>
        <p:spPr>
          <a:xfrm>
            <a:off x="6672772" y="335948"/>
            <a:ext cx="4300028" cy="4171949"/>
          </a:xfrm>
          <a:prstGeom prst="noSmoking">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01940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 Info</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51232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the Instructor</a:t>
            </a:r>
          </a:p>
        </p:txBody>
      </p:sp>
      <p:sp>
        <p:nvSpPr>
          <p:cNvPr id="3" name="Content Placeholder 2"/>
          <p:cNvSpPr>
            <a:spLocks noGrp="1"/>
          </p:cNvSpPr>
          <p:nvPr>
            <p:ph idx="1"/>
          </p:nvPr>
        </p:nvSpPr>
        <p:spPr/>
        <p:txBody>
          <a:bodyPr/>
          <a:lstStyle/>
          <a:p>
            <a:pPr marL="0" indent="0">
              <a:buNone/>
            </a:pPr>
            <a:r>
              <a:rPr lang="en-US" b="1" dirty="0"/>
              <a:t>Education:</a:t>
            </a:r>
          </a:p>
          <a:p>
            <a:r>
              <a:rPr lang="en-US" dirty="0"/>
              <a:t>University of Pittsburgh: BA Political Science &amp; History 2010</a:t>
            </a:r>
          </a:p>
          <a:p>
            <a:r>
              <a:rPr lang="en-US" dirty="0"/>
              <a:t>Heinz College: MS PPM 2015</a:t>
            </a:r>
          </a:p>
          <a:p>
            <a:pPr marL="0" indent="0">
              <a:buNone/>
            </a:pPr>
            <a:r>
              <a:rPr lang="en-US" b="1" dirty="0"/>
              <a:t>Professional:</a:t>
            </a:r>
          </a:p>
          <a:p>
            <a:r>
              <a:rPr lang="en-US" dirty="0"/>
              <a:t>PA State Democratic Party: Field Organizer 2010</a:t>
            </a:r>
          </a:p>
          <a:p>
            <a:r>
              <a:rPr lang="en-US" dirty="0"/>
              <a:t>City Year Greater Philadelphia: Senior Corps Leader: 2011-2012</a:t>
            </a:r>
          </a:p>
          <a:p>
            <a:r>
              <a:rPr lang="en-US" dirty="0"/>
              <a:t>Lutheran Child &amp; Family Services: Group Leader 2013</a:t>
            </a:r>
          </a:p>
          <a:p>
            <a:r>
              <a:rPr lang="en-US" dirty="0"/>
              <a:t>City of Pittsburgh: Senior Digital Services Analyst 2015-2017</a:t>
            </a:r>
          </a:p>
          <a:p>
            <a:endParaRPr lang="en-US" dirty="0"/>
          </a:p>
          <a:p>
            <a:endParaRPr lang="en-US" dirty="0"/>
          </a:p>
        </p:txBody>
      </p:sp>
    </p:spTree>
    <p:extLst>
      <p:ext uri="{BB962C8B-B14F-4D97-AF65-F5344CB8AC3E}">
        <p14:creationId xmlns:p14="http://schemas.microsoft.com/office/powerpoint/2010/main" val="1156533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FB820-20BB-8E41-9B51-BA984270C336}"/>
              </a:ext>
            </a:extLst>
          </p:cNvPr>
          <p:cNvSpPr>
            <a:spLocks noGrp="1"/>
          </p:cNvSpPr>
          <p:nvPr>
            <p:ph type="title"/>
          </p:nvPr>
        </p:nvSpPr>
        <p:spPr/>
        <p:txBody>
          <a:bodyPr/>
          <a:lstStyle/>
          <a:p>
            <a:r>
              <a:rPr lang="en-US" dirty="0"/>
              <a:t>What are digital services?</a:t>
            </a:r>
          </a:p>
        </p:txBody>
      </p:sp>
      <p:sp>
        <p:nvSpPr>
          <p:cNvPr id="3" name="Text Placeholder 2">
            <a:extLst>
              <a:ext uri="{FF2B5EF4-FFF2-40B4-BE49-F238E27FC236}">
                <a16:creationId xmlns:a16="http://schemas.microsoft.com/office/drawing/2014/main" id="{56EC19E2-A514-944C-AFFE-3121E8D943A3}"/>
              </a:ext>
            </a:extLst>
          </p:cNvPr>
          <p:cNvSpPr>
            <a:spLocks noGrp="1"/>
          </p:cNvSpPr>
          <p:nvPr>
            <p:ph type="body" idx="1"/>
          </p:nvPr>
        </p:nvSpPr>
        <p:spPr/>
        <p:txBody>
          <a:bodyPr/>
          <a:lstStyle/>
          <a:p>
            <a:r>
              <a:rPr lang="en-US" dirty="0"/>
              <a:t>Eh?</a:t>
            </a:r>
          </a:p>
        </p:txBody>
      </p:sp>
    </p:spTree>
    <p:extLst>
      <p:ext uri="{BB962C8B-B14F-4D97-AF65-F5344CB8AC3E}">
        <p14:creationId xmlns:p14="http://schemas.microsoft.com/office/powerpoint/2010/main" val="1803680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D868B-D1B5-D24F-B238-2B41743DA38A}"/>
              </a:ext>
            </a:extLst>
          </p:cNvPr>
          <p:cNvSpPr>
            <a:spLocks noGrp="1"/>
          </p:cNvSpPr>
          <p:nvPr>
            <p:ph type="title"/>
          </p:nvPr>
        </p:nvSpPr>
        <p:spPr/>
        <p:txBody>
          <a:bodyPr/>
          <a:lstStyle/>
          <a:p>
            <a:r>
              <a:rPr lang="en-US" dirty="0"/>
              <a:t>US Digital Service &amp; 18 F</a:t>
            </a:r>
          </a:p>
        </p:txBody>
      </p:sp>
      <p:sp>
        <p:nvSpPr>
          <p:cNvPr id="3" name="Content Placeholder 2">
            <a:extLst>
              <a:ext uri="{FF2B5EF4-FFF2-40B4-BE49-F238E27FC236}">
                <a16:creationId xmlns:a16="http://schemas.microsoft.com/office/drawing/2014/main" id="{09D6408F-25F9-7D4E-989C-880BF9D76802}"/>
              </a:ext>
            </a:extLst>
          </p:cNvPr>
          <p:cNvSpPr>
            <a:spLocks noGrp="1"/>
          </p:cNvSpPr>
          <p:nvPr>
            <p:ph sz="half" idx="1"/>
          </p:nvPr>
        </p:nvSpPr>
        <p:spPr>
          <a:xfrm>
            <a:off x="1371600" y="2743198"/>
            <a:ext cx="4447786" cy="3581401"/>
          </a:xfrm>
        </p:spPr>
        <p:txBody>
          <a:bodyPr>
            <a:normAutofit fontScale="92500" lnSpcReduction="10000"/>
          </a:bodyPr>
          <a:lstStyle/>
          <a:p>
            <a:r>
              <a:rPr lang="en-US" dirty="0"/>
              <a:t>“The mission of the U.S. Digital Service is to deliver better government services to the American people through technology and design.”</a:t>
            </a:r>
          </a:p>
          <a:p>
            <a:r>
              <a:rPr lang="en-US" dirty="0">
                <a:hlinkClick r:id="rId2"/>
              </a:rPr>
              <a:t>https://www.usds.gov/mission.html</a:t>
            </a:r>
            <a:endParaRPr lang="en-US" dirty="0"/>
          </a:p>
        </p:txBody>
      </p:sp>
      <p:sp>
        <p:nvSpPr>
          <p:cNvPr id="5" name="Content Placeholder 4">
            <a:extLst>
              <a:ext uri="{FF2B5EF4-FFF2-40B4-BE49-F238E27FC236}">
                <a16:creationId xmlns:a16="http://schemas.microsoft.com/office/drawing/2014/main" id="{992ADB6D-6D51-C64C-A56F-9C0EA44A84E4}"/>
              </a:ext>
            </a:extLst>
          </p:cNvPr>
          <p:cNvSpPr>
            <a:spLocks noGrp="1"/>
          </p:cNvSpPr>
          <p:nvPr>
            <p:ph sz="half" idx="2"/>
          </p:nvPr>
        </p:nvSpPr>
        <p:spPr>
          <a:xfrm>
            <a:off x="6525014" y="2743197"/>
            <a:ext cx="4447786" cy="3581401"/>
          </a:xfrm>
        </p:spPr>
        <p:txBody>
          <a:bodyPr>
            <a:normAutofit fontScale="92500" lnSpcReduction="10000"/>
          </a:bodyPr>
          <a:lstStyle/>
          <a:p>
            <a:r>
              <a:rPr lang="en-US" dirty="0"/>
              <a:t>“We develop partnerships with agencies to help them deliver exceptional digital experiences that address their strategic initiatives. Through our work together, we also aim to strengthen government technology practices in ways that last beyond our formal partnerships. We effect change by practicing user-centered development, testing to validate hypotheses, shipping often, and deploying products in the open.”</a:t>
            </a:r>
          </a:p>
          <a:p>
            <a:r>
              <a:rPr lang="en-US" dirty="0">
                <a:hlinkClick r:id="rId3"/>
              </a:rPr>
              <a:t>https://18f.gsa.gov/about/</a:t>
            </a:r>
            <a:endParaRPr lang="en-US" dirty="0"/>
          </a:p>
        </p:txBody>
      </p:sp>
      <p:pic>
        <p:nvPicPr>
          <p:cNvPr id="4" name="Picture 3">
            <a:extLst>
              <a:ext uri="{FF2B5EF4-FFF2-40B4-BE49-F238E27FC236}">
                <a16:creationId xmlns:a16="http://schemas.microsoft.com/office/drawing/2014/main" id="{559B7636-44B2-8348-956F-ED6D9B7FCE76}"/>
              </a:ext>
            </a:extLst>
          </p:cNvPr>
          <p:cNvPicPr>
            <a:picLocks noChangeAspect="1"/>
          </p:cNvPicPr>
          <p:nvPr/>
        </p:nvPicPr>
        <p:blipFill>
          <a:blip r:embed="rId4"/>
          <a:stretch>
            <a:fillRect/>
          </a:stretch>
        </p:blipFill>
        <p:spPr>
          <a:xfrm>
            <a:off x="1371600" y="5105399"/>
            <a:ext cx="2540000" cy="1219200"/>
          </a:xfrm>
          <a:prstGeom prst="rect">
            <a:avLst/>
          </a:prstGeom>
        </p:spPr>
      </p:pic>
      <p:pic>
        <p:nvPicPr>
          <p:cNvPr id="6" name="Picture 5">
            <a:extLst>
              <a:ext uri="{FF2B5EF4-FFF2-40B4-BE49-F238E27FC236}">
                <a16:creationId xmlns:a16="http://schemas.microsoft.com/office/drawing/2014/main" id="{35AED998-DA19-B143-900D-F85186673E35}"/>
              </a:ext>
            </a:extLst>
          </p:cNvPr>
          <p:cNvPicPr>
            <a:picLocks noChangeAspect="1"/>
          </p:cNvPicPr>
          <p:nvPr/>
        </p:nvPicPr>
        <p:blipFill>
          <a:blip r:embed="rId5"/>
          <a:stretch>
            <a:fillRect/>
          </a:stretch>
        </p:blipFill>
        <p:spPr>
          <a:xfrm>
            <a:off x="9749804" y="948704"/>
            <a:ext cx="1222996" cy="1222996"/>
          </a:xfrm>
          <a:prstGeom prst="rect">
            <a:avLst/>
          </a:prstGeom>
        </p:spPr>
      </p:pic>
    </p:spTree>
    <p:extLst>
      <p:ext uri="{BB962C8B-B14F-4D97-AF65-F5344CB8AC3E}">
        <p14:creationId xmlns:p14="http://schemas.microsoft.com/office/powerpoint/2010/main" val="270542751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601</TotalTime>
  <Words>1039</Words>
  <Application>Microsoft Macintosh PowerPoint</Application>
  <PresentationFormat>Widescreen</PresentationFormat>
  <Paragraphs>110</Paragraphs>
  <Slides>30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Franklin Gothic Book</vt:lpstr>
      <vt:lpstr>Crop</vt:lpstr>
      <vt:lpstr>R Shiny for Operations</vt:lpstr>
      <vt:lpstr>Agenda</vt:lpstr>
      <vt:lpstr>Course Details</vt:lpstr>
      <vt:lpstr>Class Logistics</vt:lpstr>
      <vt:lpstr>R Style Guide</vt:lpstr>
      <vt:lpstr>TA Info</vt:lpstr>
      <vt:lpstr>About the Instructor</vt:lpstr>
      <vt:lpstr>What are digital services?</vt:lpstr>
      <vt:lpstr>US Digital Service &amp; 18 F</vt:lpstr>
      <vt:lpstr>How do you do that in Pittsburgh?</vt:lpstr>
      <vt:lpstr>R Projects</vt:lpstr>
      <vt:lpstr>Why R Projects?</vt:lpstr>
      <vt:lpstr>It’s not to late to convert to all your scripts to Projects!</vt:lpstr>
      <vt:lpstr>Git &amp; GitHub</vt:lpstr>
      <vt:lpstr>GitHub  What to do:</vt:lpstr>
      <vt:lpstr>What’s all this?</vt:lpstr>
      <vt:lpstr>How to use Github</vt:lpstr>
      <vt:lpstr>Important things</vt:lpstr>
      <vt:lpstr>PowerPoint Presentation</vt:lpstr>
      <vt:lpstr>Git in R Studio</vt:lpstr>
      <vt:lpstr>Where is it?</vt:lpstr>
      <vt:lpstr>Linking an R Project and GitHub</vt:lpstr>
      <vt:lpstr>Linking an R Project and GitHub</vt:lpstr>
      <vt:lpstr>GitHub Website</vt:lpstr>
      <vt:lpstr>PowerPoint Presentation</vt:lpstr>
      <vt:lpstr>Branches</vt:lpstr>
      <vt:lpstr>Getting Halp</vt:lpstr>
      <vt:lpstr>Git-ing in Terminal/CMD</vt:lpstr>
      <vt:lpstr>It’s actually not that scary. But, UI’s feel nice and safe</vt:lpstr>
      <vt:lpstr>REVIEW</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Shiny for Operations</dc:title>
  <dc:creator>Arnold, Geoffrey</dc:creator>
  <cp:lastModifiedBy>Arnold, Geoffrey</cp:lastModifiedBy>
  <cp:revision>33</cp:revision>
  <dcterms:created xsi:type="dcterms:W3CDTF">2017-07-16T23:50:20Z</dcterms:created>
  <dcterms:modified xsi:type="dcterms:W3CDTF">2018-06-16T16:14:21Z</dcterms:modified>
</cp:coreProperties>
</file>